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14"/>
  </p:notesMasterIdLst>
  <p:handoutMasterIdLst>
    <p:handoutMasterId r:id="rId23"/>
  </p:handoutMasterIdLst>
  <p:sldIdLst>
    <p:sldId id="409" r:id="rId4"/>
    <p:sldId id="410" r:id="rId5"/>
    <p:sldId id="411" r:id="rId6"/>
    <p:sldId id="450" r:id="rId7"/>
    <p:sldId id="451" r:id="rId8"/>
    <p:sldId id="452" r:id="rId9"/>
    <p:sldId id="416" r:id="rId10"/>
    <p:sldId id="453" r:id="rId11"/>
    <p:sldId id="454" r:id="rId12"/>
    <p:sldId id="455" r:id="rId13"/>
    <p:sldId id="457" r:id="rId15"/>
    <p:sldId id="458" r:id="rId16"/>
    <p:sldId id="465" r:id="rId17"/>
    <p:sldId id="419" r:id="rId18"/>
    <p:sldId id="421" r:id="rId19"/>
    <p:sldId id="462" r:id="rId20"/>
    <p:sldId id="463" r:id="rId21"/>
    <p:sldId id="432" r:id="rId22"/>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DC367"/>
    <a:srgbClr val="E4D178"/>
    <a:srgbClr val="DEC569"/>
    <a:srgbClr val="E0C78E"/>
    <a:srgbClr val="D8C76C"/>
    <a:srgbClr val="E4D09C"/>
    <a:srgbClr val="DDBF7E"/>
    <a:srgbClr val="FA90A7"/>
    <a:srgbClr val="DC86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p:scale>
          <a:sx n="75" d="100"/>
          <a:sy n="75" d="100"/>
        </p:scale>
        <p:origin x="-2022" y="-94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2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notesMaster" Target="notesMasters/notes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宋体" panose="02020400000000000000" charset="-122"/>
              </a:rPr>
            </a:fld>
            <a:endParaRPr lang="zh-CN" altLang="en-US">
              <a:cs typeface="思源宋体" panose="0202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宋体" panose="02020400000000000000" charset="-122"/>
              </a:rPr>
            </a:fld>
            <a:endParaRPr lang="zh-CN" altLang="en-US">
              <a:cs typeface="思源宋体" panose="020204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panose="02020400000000000000" charset="-122"/>
                <a:ea typeface="思源宋体" panose="02020400000000000000" charset="-122"/>
                <a:cs typeface="思源宋体" panose="020204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panose="02020400000000000000" charset="-122"/>
                <a:ea typeface="思源宋体" panose="02020400000000000000" charset="-122"/>
                <a:cs typeface="思源宋体" panose="020204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1pPr>
    <a:lvl2pPr marL="4572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2pPr>
    <a:lvl3pPr marL="9144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3pPr>
    <a:lvl4pPr marL="13716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4pPr>
    <a:lvl5pPr marL="18288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advTm="2000">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TextBox 3"/>
          <p:cNvSpPr txBox="1"/>
          <p:nvPr userDrawn="1"/>
        </p:nvSpPr>
        <p:spPr>
          <a:xfrm>
            <a:off x="152400" y="6487139"/>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下载</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http://www.1ppt.com/xiazai/</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p:transition advTm="2000">
    <p:wedg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41"/>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rcRect t="2331" b="2331"/>
          <a:stretch>
            <a:fillRect/>
          </a:stretch>
        </p:blipFill>
        <p:spPr>
          <a:xfrm flipV="1">
            <a:off x="-14605" y="0"/>
            <a:ext cx="12226925" cy="6859270"/>
          </a:xfrm>
          <a:prstGeom prst="rect">
            <a:avLst/>
          </a:prstGeom>
        </p:spPr>
      </p:pic>
      <p:sp>
        <p:nvSpPr>
          <p:cNvPr id="4" name="矩形 3"/>
          <p:cNvSpPr/>
          <p:nvPr userDrawn="1"/>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985" y="314325"/>
            <a:ext cx="12219940" cy="622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形"/>
          <p:cNvSpPr/>
          <p:nvPr userDrawn="1"/>
        </p:nvSpPr>
        <p:spPr>
          <a:xfrm>
            <a:off x="574675" y="503555"/>
            <a:ext cx="501650" cy="501650"/>
          </a:xfrm>
          <a:prstGeom prst="ellipse">
            <a:avLst/>
          </a:prstGeom>
          <a:gradFill>
            <a:gsLst>
              <a:gs pos="20000">
                <a:srgbClr val="E4D178"/>
              </a:gs>
              <a:gs pos="100000">
                <a:schemeClr val="bg1">
                  <a:alpha val="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txBox="1"/>
          <p:nvPr userDrawn="1"/>
        </p:nvSpPr>
        <p:spPr>
          <a:xfrm>
            <a:off x="575945" y="516890"/>
            <a:ext cx="3239770" cy="645160"/>
          </a:xfrm>
          <a:prstGeom prst="rect">
            <a:avLst/>
          </a:prstGeom>
          <a:noFill/>
        </p:spPr>
        <p:txBody>
          <a:bodyPr wrap="square" rtlCol="0">
            <a:spAutoFit/>
          </a:bodyPr>
          <a:lstStyle/>
          <a:p>
            <a:pPr algn="dist"/>
            <a:r>
              <a:rPr lang="zh-CN" altLang="en-US" sz="3600" dirty="0">
                <a:latin typeface="微软雅黑" panose="020B0503020204020204" pitchFamily="34" charset="-122"/>
                <a:ea typeface="微软雅黑" panose="020B0503020204020204" pitchFamily="34" charset="-122"/>
                <a:cs typeface="字魂58号-创中黑" panose="00000500000000000000" charset="-122"/>
                <a:sym typeface="+mn-ea"/>
              </a:rPr>
              <a:t>工作内容概述</a:t>
            </a:r>
            <a:endParaRPr lang="zh-CN" altLang="en-US" sz="3600" dirty="0">
              <a:solidFill>
                <a:schemeClr val="tx1">
                  <a:lumMod val="85000"/>
                  <a:lumOff val="15000"/>
                </a:schemeClr>
              </a:solidFill>
              <a:effectLst/>
              <a:latin typeface="微软雅黑" panose="020B0503020204020204" pitchFamily="34" charset="-122"/>
              <a:ea typeface="微软雅黑" panose="020B0503020204020204" pitchFamily="34" charset="-122"/>
              <a:cs typeface="字魂58号-创中黑" panose="00000500000000000000" charset="-122"/>
              <a:sym typeface="+mn-ea"/>
            </a:endParaRPr>
          </a:p>
        </p:txBody>
      </p:sp>
    </p:spTree>
  </p:cSld>
  <p:clrMapOvr>
    <a:masterClrMapping/>
  </p:clrMapOvr>
  <p:transition advTm="2000">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rcRect t="2331" b="2331"/>
          <a:stretch>
            <a:fillRect/>
          </a:stretch>
        </p:blipFill>
        <p:spPr>
          <a:xfrm flipV="1">
            <a:off x="-14605" y="0"/>
            <a:ext cx="12226925" cy="6859270"/>
          </a:xfrm>
          <a:prstGeom prst="rect">
            <a:avLst/>
          </a:prstGeom>
        </p:spPr>
      </p:pic>
      <p:sp>
        <p:nvSpPr>
          <p:cNvPr id="4" name="矩形 3"/>
          <p:cNvSpPr/>
          <p:nvPr userDrawn="1"/>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985" y="314325"/>
            <a:ext cx="12219940" cy="622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形"/>
          <p:cNvSpPr/>
          <p:nvPr userDrawn="1"/>
        </p:nvSpPr>
        <p:spPr>
          <a:xfrm>
            <a:off x="574675" y="503555"/>
            <a:ext cx="501650" cy="501650"/>
          </a:xfrm>
          <a:prstGeom prst="ellipse">
            <a:avLst/>
          </a:prstGeom>
          <a:gradFill>
            <a:gsLst>
              <a:gs pos="20000">
                <a:srgbClr val="E4D178"/>
              </a:gs>
              <a:gs pos="100000">
                <a:schemeClr val="bg1">
                  <a:alpha val="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txBox="1"/>
          <p:nvPr userDrawn="1"/>
        </p:nvSpPr>
        <p:spPr>
          <a:xfrm>
            <a:off x="575945" y="516890"/>
            <a:ext cx="3239770" cy="645160"/>
          </a:xfrm>
          <a:prstGeom prst="rect">
            <a:avLst/>
          </a:prstGeom>
          <a:noFill/>
        </p:spPr>
        <p:txBody>
          <a:bodyPr wrap="square" rtlCol="0">
            <a:spAutoFit/>
          </a:bodyPr>
          <a:lstStyle>
            <a:defPPr>
              <a:defRPr lang="zh-CN"/>
            </a:defPPr>
            <a:lvl1pPr algn="dist">
              <a:defRPr sz="3600">
                <a:latin typeface="微软雅黑" panose="020B0503020204020204" pitchFamily="34" charset="-122"/>
                <a:ea typeface="微软雅黑" panose="020B0503020204020204" pitchFamily="34" charset="-122"/>
                <a:cs typeface="字魂58号-创中黑" panose="00000500000000000000" charset="-122"/>
              </a:defRPr>
            </a:lvl1pPr>
          </a:lstStyle>
          <a:p>
            <a:pPr lvl="0"/>
            <a:r>
              <a:rPr lang="zh-CN" altLang="en-US" dirty="0">
                <a:sym typeface="+mn-ea"/>
              </a:rPr>
              <a:t>业绩数据展示</a:t>
            </a:r>
            <a:endParaRPr lang="zh-CN" altLang="en-US" dirty="0">
              <a:sym typeface="+mn-ea"/>
            </a:endParaRPr>
          </a:p>
        </p:txBody>
      </p:sp>
    </p:spTree>
  </p:cSld>
  <p:clrMapOvr>
    <a:masterClrMapping/>
  </p:clrMapOvr>
  <p:transition advTm="2000">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rcRect t="2331" b="2331"/>
          <a:stretch>
            <a:fillRect/>
          </a:stretch>
        </p:blipFill>
        <p:spPr>
          <a:xfrm flipV="1">
            <a:off x="-14605" y="0"/>
            <a:ext cx="12226925" cy="6859270"/>
          </a:xfrm>
          <a:prstGeom prst="rect">
            <a:avLst/>
          </a:prstGeom>
        </p:spPr>
      </p:pic>
      <p:sp>
        <p:nvSpPr>
          <p:cNvPr id="4" name="矩形 3"/>
          <p:cNvSpPr/>
          <p:nvPr userDrawn="1"/>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985" y="314325"/>
            <a:ext cx="12219940" cy="622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形"/>
          <p:cNvSpPr/>
          <p:nvPr userDrawn="1"/>
        </p:nvSpPr>
        <p:spPr>
          <a:xfrm>
            <a:off x="574675" y="503555"/>
            <a:ext cx="501650" cy="501650"/>
          </a:xfrm>
          <a:prstGeom prst="ellipse">
            <a:avLst/>
          </a:prstGeom>
          <a:gradFill>
            <a:gsLst>
              <a:gs pos="20000">
                <a:srgbClr val="E4D178"/>
              </a:gs>
              <a:gs pos="100000">
                <a:schemeClr val="bg1">
                  <a:alpha val="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txBox="1"/>
          <p:nvPr userDrawn="1"/>
        </p:nvSpPr>
        <p:spPr>
          <a:xfrm>
            <a:off x="575945" y="516890"/>
            <a:ext cx="3239770" cy="645160"/>
          </a:xfrm>
          <a:prstGeom prst="rect">
            <a:avLst/>
          </a:prstGeom>
          <a:noFill/>
        </p:spPr>
        <p:txBody>
          <a:bodyPr wrap="square" rtlCol="0">
            <a:spAutoFit/>
          </a:bodyPr>
          <a:lstStyle>
            <a:defPPr>
              <a:defRPr lang="zh-CN"/>
            </a:defPPr>
            <a:lvl1pPr algn="dist">
              <a:defRPr sz="3600">
                <a:latin typeface="微软雅黑" panose="020B0503020204020204" pitchFamily="34" charset="-122"/>
                <a:ea typeface="微软雅黑" panose="020B0503020204020204" pitchFamily="34" charset="-122"/>
                <a:cs typeface="字魂58号-创中黑" panose="00000500000000000000" charset="-122"/>
              </a:defRPr>
            </a:lvl1pPr>
          </a:lstStyle>
          <a:p>
            <a:pPr lvl="0"/>
            <a:r>
              <a:rPr lang="zh-CN" altLang="en-US" dirty="0">
                <a:sym typeface="+mn-ea"/>
              </a:rPr>
              <a:t>工作经验总结</a:t>
            </a:r>
            <a:endParaRPr lang="zh-CN" altLang="en-US" dirty="0">
              <a:sym typeface="+mn-ea"/>
            </a:endParaRPr>
          </a:p>
        </p:txBody>
      </p:sp>
    </p:spTree>
  </p:cSld>
  <p:clrMapOvr>
    <a:masterClrMapping/>
  </p:clrMapOvr>
  <p:transition advTm="2000">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rcRect t="2331" b="2331"/>
          <a:stretch>
            <a:fillRect/>
          </a:stretch>
        </p:blipFill>
        <p:spPr>
          <a:xfrm flipV="1">
            <a:off x="-14605" y="0"/>
            <a:ext cx="12226925" cy="6859270"/>
          </a:xfrm>
          <a:prstGeom prst="rect">
            <a:avLst/>
          </a:prstGeom>
        </p:spPr>
      </p:pic>
      <p:sp>
        <p:nvSpPr>
          <p:cNvPr id="4" name="矩形 3"/>
          <p:cNvSpPr/>
          <p:nvPr userDrawn="1"/>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985" y="314325"/>
            <a:ext cx="12219940" cy="622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形"/>
          <p:cNvSpPr/>
          <p:nvPr userDrawn="1"/>
        </p:nvSpPr>
        <p:spPr>
          <a:xfrm>
            <a:off x="574675" y="503555"/>
            <a:ext cx="501650" cy="501650"/>
          </a:xfrm>
          <a:prstGeom prst="ellipse">
            <a:avLst/>
          </a:prstGeom>
          <a:gradFill>
            <a:gsLst>
              <a:gs pos="20000">
                <a:srgbClr val="E4D178"/>
              </a:gs>
              <a:gs pos="100000">
                <a:schemeClr val="bg1">
                  <a:alpha val="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txBox="1"/>
          <p:nvPr userDrawn="1"/>
        </p:nvSpPr>
        <p:spPr>
          <a:xfrm>
            <a:off x="575945" y="516890"/>
            <a:ext cx="3239770" cy="645160"/>
          </a:xfrm>
          <a:prstGeom prst="rect">
            <a:avLst/>
          </a:prstGeom>
          <a:noFill/>
        </p:spPr>
        <p:txBody>
          <a:bodyPr wrap="square" rtlCol="0">
            <a:spAutoFit/>
          </a:bodyPr>
          <a:lstStyle>
            <a:defPPr>
              <a:defRPr lang="zh-CN"/>
            </a:defPPr>
            <a:lvl1pPr algn="dist">
              <a:defRPr sz="3600">
                <a:latin typeface="微软雅黑" panose="020B0503020204020204" pitchFamily="34" charset="-122"/>
                <a:ea typeface="微软雅黑" panose="020B0503020204020204" pitchFamily="34" charset="-122"/>
                <a:cs typeface="字魂58号-创中黑" panose="00000500000000000000" charset="-122"/>
              </a:defRPr>
            </a:lvl1pPr>
          </a:lstStyle>
          <a:p>
            <a:pPr lvl="0"/>
            <a:r>
              <a:rPr lang="zh-CN" altLang="en-US" dirty="0">
                <a:sym typeface="+mn-ea"/>
              </a:rPr>
              <a:t>未来工作计划</a:t>
            </a:r>
            <a:endParaRPr lang="zh-CN" altLang="en-US" dirty="0">
              <a:sym typeface="+mn-ea"/>
            </a:endParaRPr>
          </a:p>
        </p:txBody>
      </p:sp>
    </p:spTree>
  </p:cSld>
  <p:clrMapOvr>
    <a:masterClrMapping/>
  </p:clrMapOvr>
  <p:transition advTm="2000">
    <p:wedg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tags" Target="../tags/tag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ustDataLst>
      <p:tags r:id="rId15"/>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advTm="2000">
    <p:wedge/>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3.xml"/><Relationship Id="rId6" Type="http://schemas.openxmlformats.org/officeDocument/2006/relationships/tags" Target="../tags/tag12.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4.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7.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7.xml"/><Relationship Id="rId2" Type="http://schemas.openxmlformats.org/officeDocument/2006/relationships/image" Target="../media/image3.png"/><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4"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图形"/>
          <p:cNvSpPr txBox="1"/>
          <p:nvPr/>
        </p:nvSpPr>
        <p:spPr>
          <a:xfrm>
            <a:off x="1414145" y="2013585"/>
            <a:ext cx="9370695" cy="132207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8000" i="0" u="none" strike="noStrike" kern="1200" cap="none" spc="300" normalizeH="0" baseline="0" noProof="0" dirty="0">
                <a:ln>
                  <a:noFill/>
                </a:ln>
                <a:solidFill>
                  <a:schemeClr val="tx1">
                    <a:lumMod val="85000"/>
                    <a:lumOff val="15000"/>
                  </a:schemeClr>
                </a:solidFill>
                <a:effectLst>
                  <a:glow rad="139700">
                    <a:schemeClr val="bg1">
                      <a:alpha val="40000"/>
                    </a:schemeClr>
                  </a:glow>
                </a:effectLst>
                <a:uLnTx/>
                <a:uFillTx/>
                <a:cs typeface="+mn-ea"/>
                <a:sym typeface="+mn-lt"/>
              </a:rPr>
              <a:t>博青秀</a:t>
            </a:r>
            <a:endParaRPr kumimoji="0" lang="zh-CN" altLang="en-US" sz="8000" i="0" u="none" strike="noStrike" kern="1200" cap="none" spc="300" normalizeH="0" baseline="0" noProof="0" dirty="0">
              <a:ln>
                <a:noFill/>
              </a:ln>
              <a:solidFill>
                <a:schemeClr val="tx1">
                  <a:lumMod val="85000"/>
                  <a:lumOff val="15000"/>
                </a:schemeClr>
              </a:solidFill>
              <a:effectLst>
                <a:glow rad="139700">
                  <a:schemeClr val="bg1">
                    <a:alpha val="40000"/>
                  </a:schemeClr>
                </a:glow>
              </a:effectLst>
              <a:uLnTx/>
              <a:uFillTx/>
              <a:cs typeface="+mn-ea"/>
              <a:sym typeface="+mn-lt"/>
            </a:endParaRPr>
          </a:p>
        </p:txBody>
      </p:sp>
      <p:grpSp>
        <p:nvGrpSpPr>
          <p:cNvPr id="19" name="组合 18"/>
          <p:cNvGrpSpPr/>
          <p:nvPr/>
        </p:nvGrpSpPr>
        <p:grpSpPr>
          <a:xfrm>
            <a:off x="4943475" y="4368165"/>
            <a:ext cx="1734820" cy="922020"/>
            <a:chOff x="14360" y="8868"/>
            <a:chExt cx="2732" cy="1452"/>
          </a:xfrm>
        </p:grpSpPr>
        <p:sp>
          <p:nvSpPr>
            <p:cNvPr id="49" name="图形"/>
            <p:cNvSpPr txBox="1"/>
            <p:nvPr/>
          </p:nvSpPr>
          <p:spPr>
            <a:xfrm>
              <a:off x="14644" y="8868"/>
              <a:ext cx="2448" cy="145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smtClean="0">
                  <a:ln>
                    <a:noFill/>
                  </a:ln>
                  <a:solidFill>
                    <a:schemeClr val="tx1"/>
                  </a:solidFill>
                  <a:effectLst/>
                  <a:uLnTx/>
                  <a:uFillTx/>
                  <a:cs typeface="+mn-ea"/>
                  <a:sym typeface="+mn-lt"/>
                </a:rPr>
                <a:t>组长：司晨旭</a:t>
              </a:r>
              <a:endParaRPr kumimoji="0" lang="zh-CN" altLang="en-US" b="0" i="0" u="none" strike="noStrike" kern="1200" cap="none" spc="0" normalizeH="0" baseline="0" noProof="0" dirty="0" smtClean="0">
                <a:ln>
                  <a:noFill/>
                </a:ln>
                <a:solidFill>
                  <a:schemeClr val="tx1"/>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solidFill>
                  <a:effectLst/>
                  <a:uLnTx/>
                  <a:uFillTx/>
                  <a:cs typeface="+mn-ea"/>
                  <a:sym typeface="+mn-lt"/>
                </a:rPr>
                <a:t>组员：吴佳丽</a:t>
              </a:r>
              <a:endParaRPr kumimoji="0" lang="zh-CN" altLang="en-US" b="0" i="0" u="none" strike="noStrike" kern="1200" cap="none" spc="0" normalizeH="0" baseline="0" noProof="0" dirty="0">
                <a:ln>
                  <a:noFill/>
                </a:ln>
                <a:solidFill>
                  <a:schemeClr val="tx1"/>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solidFill>
                  <a:effectLst/>
                  <a:uLnTx/>
                  <a:uFillTx/>
                  <a:cs typeface="+mn-ea"/>
                  <a:sym typeface="+mn-lt"/>
                </a:rPr>
                <a:t>组员：吴卓霖</a:t>
              </a:r>
              <a:endParaRPr kumimoji="0" lang="zh-CN" altLang="en-US" b="0" i="0" u="none" strike="noStrike" kern="1200" cap="none" spc="0" normalizeH="0" baseline="0" noProof="0" dirty="0">
                <a:ln>
                  <a:noFill/>
                </a:ln>
                <a:solidFill>
                  <a:schemeClr val="tx1"/>
                </a:solidFill>
                <a:effectLst/>
                <a:uLnTx/>
                <a:uFillTx/>
                <a:cs typeface="+mn-ea"/>
                <a:sym typeface="+mn-lt"/>
              </a:endParaRPr>
            </a:p>
          </p:txBody>
        </p:sp>
        <p:sp>
          <p:nvSpPr>
            <p:cNvPr id="10" name="图形"/>
            <p:cNvSpPr/>
            <p:nvPr/>
          </p:nvSpPr>
          <p:spPr>
            <a:xfrm>
              <a:off x="14360" y="9038"/>
              <a:ext cx="284" cy="284"/>
            </a:xfrm>
            <a:prstGeom prst="ellipse">
              <a:avLst/>
            </a:prstGeom>
            <a:gradFill>
              <a:gsLst>
                <a:gs pos="0">
                  <a:srgbClr val="E4D178"/>
                </a:gs>
                <a:gs pos="100000">
                  <a:srgbClr val="DDC367"/>
                </a:gs>
              </a:gsLst>
              <a:lin ang="27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895350" y="3330575"/>
            <a:ext cx="9958705" cy="352425"/>
            <a:chOff x="1410" y="5245"/>
            <a:chExt cx="15683" cy="555"/>
          </a:xfrm>
        </p:grpSpPr>
        <p:sp>
          <p:nvSpPr>
            <p:cNvPr id="11" name="图形"/>
            <p:cNvSpPr/>
            <p:nvPr/>
          </p:nvSpPr>
          <p:spPr>
            <a:xfrm>
              <a:off x="6214" y="5245"/>
              <a:ext cx="6688" cy="555"/>
            </a:xfrm>
            <a:prstGeom prst="roundRect">
              <a:avLst>
                <a:gd name="adj" fmla="val 50000"/>
              </a:avLst>
            </a:prstGeom>
            <a:gradFill>
              <a:gsLst>
                <a:gs pos="0">
                  <a:srgbClr val="E4D178"/>
                </a:gs>
                <a:gs pos="100000">
                  <a:srgbClr val="DDC367"/>
                </a:gs>
              </a:gsLst>
              <a:lin ang="2700000" scaled="0"/>
            </a:gradFill>
            <a:ln w="6350" cap="flat" cmpd="sng" algn="ctr">
              <a:noFill/>
              <a:prstDash val="solid"/>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2">
                    <a:alpha val="70000"/>
                  </a:schemeClr>
                </a:solidFill>
                <a:effectLst/>
                <a:uLnTx/>
                <a:uFillTx/>
                <a:cs typeface="+mn-ea"/>
                <a:sym typeface="+mn-lt"/>
              </a:endParaRPr>
            </a:p>
          </p:txBody>
        </p:sp>
        <p:grpSp>
          <p:nvGrpSpPr>
            <p:cNvPr id="6" name="组合 5"/>
            <p:cNvGrpSpPr/>
            <p:nvPr/>
          </p:nvGrpSpPr>
          <p:grpSpPr>
            <a:xfrm>
              <a:off x="4592" y="5523"/>
              <a:ext cx="9713" cy="55"/>
              <a:chOff x="4524" y="5444"/>
              <a:chExt cx="9713" cy="55"/>
            </a:xfrm>
          </p:grpSpPr>
          <p:cxnSp>
            <p:nvCxnSpPr>
              <p:cNvPr id="42" name="图形"/>
              <p:cNvCxnSpPr/>
              <p:nvPr/>
            </p:nvCxnSpPr>
            <p:spPr>
              <a:xfrm flipH="1">
                <a:off x="4524" y="5499"/>
                <a:ext cx="1211"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 name="图形"/>
              <p:cNvCxnSpPr/>
              <p:nvPr/>
            </p:nvCxnSpPr>
            <p:spPr>
              <a:xfrm flipH="1">
                <a:off x="13125" y="5444"/>
                <a:ext cx="1112"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55" name="图形"/>
            <p:cNvGrpSpPr/>
            <p:nvPr/>
          </p:nvGrpSpPr>
          <p:grpSpPr>
            <a:xfrm>
              <a:off x="16892" y="5267"/>
              <a:ext cx="201" cy="341"/>
              <a:chOff x="373626" y="2399071"/>
              <a:chExt cx="235974" cy="393290"/>
            </a:xfrm>
          </p:grpSpPr>
          <p:cxnSp>
            <p:nvCxnSpPr>
              <p:cNvPr id="56" name="图形"/>
              <p:cNvCxnSpPr/>
              <p:nvPr/>
            </p:nvCxnSpPr>
            <p:spPr>
              <a:xfrm>
                <a:off x="373626" y="2399071"/>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图形"/>
              <p:cNvCxnSpPr/>
              <p:nvPr/>
            </p:nvCxnSpPr>
            <p:spPr>
              <a:xfrm flipH="1">
                <a:off x="373626" y="2595716"/>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2" name="图形"/>
            <p:cNvGrpSpPr/>
            <p:nvPr/>
          </p:nvGrpSpPr>
          <p:grpSpPr>
            <a:xfrm flipH="1">
              <a:off x="1410" y="5267"/>
              <a:ext cx="201" cy="341"/>
              <a:chOff x="373626" y="2399071"/>
              <a:chExt cx="235974" cy="393290"/>
            </a:xfrm>
          </p:grpSpPr>
          <p:cxnSp>
            <p:nvCxnSpPr>
              <p:cNvPr id="13" name="图形"/>
              <p:cNvCxnSpPr/>
              <p:nvPr/>
            </p:nvCxnSpPr>
            <p:spPr>
              <a:xfrm>
                <a:off x="373626" y="2399071"/>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图形"/>
              <p:cNvCxnSpPr/>
              <p:nvPr/>
            </p:nvCxnSpPr>
            <p:spPr>
              <a:xfrm flipH="1">
                <a:off x="373626" y="2595716"/>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spTree>
    <p:custDataLst>
      <p:tags r:id="rId2"/>
    </p:custData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262962" y="6412508"/>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下载 </a:t>
            </a:r>
            <a:r>
              <a:rPr kumimoji="0" lang="en-US" altLang="zh-CN" sz="100" b="0" i="0" u="none" strike="noStrike" kern="0" cap="none" spc="0" normalizeH="0" baseline="0" noProof="0" dirty="0" smtClean="0">
                <a:ln>
                  <a:noFill/>
                </a:ln>
                <a:solidFill>
                  <a:schemeClr val="bg1"/>
                </a:solidFill>
                <a:effectLst/>
                <a:uLnTx/>
                <a:uFillTx/>
              </a:rPr>
              <a:t>http://www.1ppt.com/xiazai/</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2" name="文本框 1"/>
          <p:cNvSpPr txBox="1"/>
          <p:nvPr/>
        </p:nvSpPr>
        <p:spPr>
          <a:xfrm>
            <a:off x="387985" y="619125"/>
            <a:ext cx="6617970" cy="460375"/>
          </a:xfrm>
          <a:prstGeom prst="rect">
            <a:avLst/>
          </a:prstGeom>
          <a:solidFill>
            <a:schemeClr val="bg1"/>
          </a:solidFill>
        </p:spPr>
        <p:txBody>
          <a:bodyPr wrap="square" rtlCol="0">
            <a:spAutoFit/>
          </a:bodyPr>
          <a:p>
            <a:pPr algn="ctr"/>
            <a:r>
              <a:rPr lang="zh-CN" altLang="en-US" sz="2400">
                <a:solidFill>
                  <a:srgbClr val="0070C0"/>
                </a:solidFill>
                <a:effectLst>
                  <a:outerShdw blurRad="38100" dist="38100" dir="2700000" algn="tl">
                    <a:srgbClr val="000000">
                      <a:alpha val="43137"/>
                    </a:srgbClr>
                  </a:outerShdw>
                </a:effectLst>
              </a:rPr>
              <a:t>签到功能</a:t>
            </a:r>
            <a:endParaRPr lang="zh-CN" altLang="en-US" sz="2400">
              <a:solidFill>
                <a:srgbClr val="0070C0"/>
              </a:solidFill>
              <a:effectLst>
                <a:outerShdw blurRad="38100" dist="38100" dir="2700000" algn="tl">
                  <a:srgbClr val="000000">
                    <a:alpha val="43137"/>
                  </a:srgbClr>
                </a:outerShdw>
              </a:effectLst>
            </a:endParaRPr>
          </a:p>
        </p:txBody>
      </p:sp>
      <p:pic>
        <p:nvPicPr>
          <p:cNvPr id="14" name="图片 13"/>
          <p:cNvPicPr>
            <a:picLocks noChangeAspect="1"/>
          </p:cNvPicPr>
          <p:nvPr/>
        </p:nvPicPr>
        <p:blipFill>
          <a:blip r:embed="rId1"/>
          <a:stretch>
            <a:fillRect/>
          </a:stretch>
        </p:blipFill>
        <p:spPr>
          <a:xfrm>
            <a:off x="387350" y="1290320"/>
            <a:ext cx="2053590" cy="4598035"/>
          </a:xfrm>
          <a:prstGeom prst="rect">
            <a:avLst/>
          </a:prstGeom>
        </p:spPr>
      </p:pic>
      <p:pic>
        <p:nvPicPr>
          <p:cNvPr id="15" name="图片 14"/>
          <p:cNvPicPr>
            <a:picLocks noChangeAspect="1"/>
          </p:cNvPicPr>
          <p:nvPr/>
        </p:nvPicPr>
        <p:blipFill>
          <a:blip r:embed="rId2"/>
          <a:stretch>
            <a:fillRect/>
          </a:stretch>
        </p:blipFill>
        <p:spPr>
          <a:xfrm>
            <a:off x="2670810" y="1282700"/>
            <a:ext cx="2050415" cy="4590415"/>
          </a:xfrm>
          <a:prstGeom prst="rect">
            <a:avLst/>
          </a:prstGeom>
        </p:spPr>
      </p:pic>
      <p:pic>
        <p:nvPicPr>
          <p:cNvPr id="16" name="图片 15"/>
          <p:cNvPicPr>
            <a:picLocks noChangeAspect="1"/>
          </p:cNvPicPr>
          <p:nvPr/>
        </p:nvPicPr>
        <p:blipFill>
          <a:blip r:embed="rId3"/>
          <a:stretch>
            <a:fillRect/>
          </a:stretch>
        </p:blipFill>
        <p:spPr>
          <a:xfrm>
            <a:off x="4878070" y="1282700"/>
            <a:ext cx="2127250" cy="4763770"/>
          </a:xfrm>
          <a:prstGeom prst="rect">
            <a:avLst/>
          </a:prstGeom>
        </p:spPr>
      </p:pic>
      <p:pic>
        <p:nvPicPr>
          <p:cNvPr id="23" name="图片 22"/>
          <p:cNvPicPr>
            <a:picLocks noChangeAspect="1"/>
          </p:cNvPicPr>
          <p:nvPr/>
        </p:nvPicPr>
        <p:blipFill>
          <a:blip r:embed="rId4"/>
          <a:stretch>
            <a:fillRect/>
          </a:stretch>
        </p:blipFill>
        <p:spPr>
          <a:xfrm>
            <a:off x="7399655" y="1377315"/>
            <a:ext cx="1976120" cy="4424045"/>
          </a:xfrm>
          <a:prstGeom prst="rect">
            <a:avLst/>
          </a:prstGeom>
        </p:spPr>
      </p:pic>
      <p:pic>
        <p:nvPicPr>
          <p:cNvPr id="24" name="图片 23"/>
          <p:cNvPicPr>
            <a:picLocks noChangeAspect="1"/>
          </p:cNvPicPr>
          <p:nvPr/>
        </p:nvPicPr>
        <p:blipFill>
          <a:blip r:embed="rId5"/>
          <a:stretch>
            <a:fillRect/>
          </a:stretch>
        </p:blipFill>
        <p:spPr>
          <a:xfrm>
            <a:off x="9769475" y="1290320"/>
            <a:ext cx="2078355" cy="4653280"/>
          </a:xfrm>
          <a:prstGeom prst="rect">
            <a:avLst/>
          </a:prstGeom>
        </p:spPr>
      </p:pic>
      <p:sp>
        <p:nvSpPr>
          <p:cNvPr id="26" name="文本框 25"/>
          <p:cNvSpPr txBox="1"/>
          <p:nvPr/>
        </p:nvSpPr>
        <p:spPr>
          <a:xfrm>
            <a:off x="7399655" y="619125"/>
            <a:ext cx="4447540" cy="460375"/>
          </a:xfrm>
          <a:prstGeom prst="rect">
            <a:avLst/>
          </a:prstGeom>
          <a:solidFill>
            <a:schemeClr val="bg1"/>
          </a:solidFill>
        </p:spPr>
        <p:txBody>
          <a:bodyPr wrap="square" rtlCol="0">
            <a:spAutoFit/>
          </a:bodyPr>
          <a:p>
            <a:pPr algn="ctr"/>
            <a:r>
              <a:rPr lang="zh-CN" altLang="en-US" sz="2400">
                <a:solidFill>
                  <a:srgbClr val="0070C0"/>
                </a:solidFill>
                <a:effectLst>
                  <a:outerShdw blurRad="38100" dist="38100" dir="2700000" algn="tl">
                    <a:srgbClr val="000000">
                      <a:alpha val="43137"/>
                    </a:srgbClr>
                  </a:outerShdw>
                </a:effectLst>
              </a:rPr>
              <a:t>订单与商店</a:t>
            </a:r>
            <a:endParaRPr lang="zh-CN" altLang="en-US" sz="2400">
              <a:solidFill>
                <a:srgbClr val="0070C0"/>
              </a:solidFill>
              <a:effectLst>
                <a:outerShdw blurRad="38100" dist="38100" dir="2700000" algn="tl">
                  <a:srgbClr val="000000">
                    <a:alpha val="43137"/>
                  </a:srgbClr>
                </a:outerShdw>
              </a:effectLst>
            </a:endParaRPr>
          </a:p>
        </p:txBody>
      </p:sp>
    </p:spTree>
    <p:custDataLst>
      <p:tags r:id="rId6"/>
    </p:custDataLst>
  </p:cSld>
  <p:clrMapOvr>
    <a:masterClrMapping/>
  </p:clrMapOvr>
  <p:transition>
    <p:wedg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11"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图形"/>
          <p:cNvSpPr txBox="1"/>
          <p:nvPr/>
        </p:nvSpPr>
        <p:spPr>
          <a:xfrm>
            <a:off x="4972685" y="2529840"/>
            <a:ext cx="5397500" cy="1106805"/>
          </a:xfrm>
          <a:prstGeom prst="rect">
            <a:avLst/>
          </a:prstGeom>
          <a:noFill/>
          <a:ln w="9525">
            <a:noFill/>
          </a:ln>
        </p:spPr>
        <p:txBody>
          <a:bodyPr wrap="square" anchor="t" anchorCtr="0">
            <a:spAutoFit/>
          </a:bodyPr>
          <a:lstStyle/>
          <a:p>
            <a:pPr algn="ctr"/>
            <a:r>
              <a:rPr lang="zh-CN" altLang="en-US" sz="6600">
                <a:cs typeface="+mn-ea"/>
                <a:sym typeface="+mn-lt"/>
              </a:rPr>
              <a:t>可行性分析</a:t>
            </a:r>
            <a:endParaRPr lang="zh-CN" altLang="en-US" sz="6600">
              <a:cs typeface="+mn-ea"/>
              <a:sym typeface="+mn-lt"/>
            </a:endParaRPr>
          </a:p>
        </p:txBody>
      </p:sp>
      <p:grpSp>
        <p:nvGrpSpPr>
          <p:cNvPr id="14" name="组合 13"/>
          <p:cNvGrpSpPr/>
          <p:nvPr/>
        </p:nvGrpSpPr>
        <p:grpSpPr>
          <a:xfrm>
            <a:off x="1949450" y="2194560"/>
            <a:ext cx="2938780" cy="2266950"/>
            <a:chOff x="3070" y="3456"/>
            <a:chExt cx="4628" cy="3570"/>
          </a:xfrm>
        </p:grpSpPr>
        <p:sp>
          <p:nvSpPr>
            <p:cNvPr id="15" name="图形"/>
            <p:cNvSpPr/>
            <p:nvPr/>
          </p:nvSpPr>
          <p:spPr>
            <a:xfrm>
              <a:off x="3731" y="3456"/>
              <a:ext cx="3570" cy="3570"/>
            </a:xfrm>
            <a:prstGeom prst="ellipse">
              <a:avLst/>
            </a:prstGeom>
            <a:gradFill>
              <a:gsLst>
                <a:gs pos="0">
                  <a:srgbClr val="E4D178"/>
                </a:gs>
                <a:gs pos="71000">
                  <a:srgbClr val="DDC36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图形"/>
            <p:cNvSpPr txBox="1"/>
            <p:nvPr/>
          </p:nvSpPr>
          <p:spPr>
            <a:xfrm>
              <a:off x="3070" y="3491"/>
              <a:ext cx="4628" cy="3294"/>
            </a:xfrm>
            <a:prstGeom prst="rect">
              <a:avLst/>
            </a:prstGeom>
            <a:noFill/>
          </p:spPr>
          <p:txBody>
            <a:bodyPr wrap="square" rtlCol="0">
              <a:spAutoFit/>
            </a:bodyPr>
            <a:lstStyle/>
            <a:p>
              <a:pPr algn="ctr"/>
              <a:r>
                <a:rPr lang="en-US" altLang="zh-CN" sz="13000" b="1" dirty="0">
                  <a:solidFill>
                    <a:schemeClr val="bg1"/>
                  </a:solidFill>
                  <a:cs typeface="+mn-ea"/>
                  <a:sym typeface="+mn-lt"/>
                </a:rPr>
                <a:t>3</a:t>
              </a:r>
              <a:endParaRPr lang="en-US" altLang="zh-CN" sz="13000" b="1" dirty="0">
                <a:solidFill>
                  <a:schemeClr val="bg1"/>
                </a:solidFill>
                <a:cs typeface="+mn-ea"/>
                <a:sym typeface="+mn-lt"/>
              </a:endParaRPr>
            </a:p>
          </p:txBody>
        </p:sp>
        <p:sp>
          <p:nvSpPr>
            <p:cNvPr id="17" name="图形"/>
            <p:cNvSpPr txBox="1"/>
            <p:nvPr/>
          </p:nvSpPr>
          <p:spPr>
            <a:xfrm>
              <a:off x="5746" y="4917"/>
              <a:ext cx="1495" cy="580"/>
            </a:xfrm>
            <a:prstGeom prst="rect">
              <a:avLst/>
            </a:prstGeom>
            <a:noFill/>
          </p:spPr>
          <p:txBody>
            <a:bodyPr wrap="square" rtlCol="0">
              <a:spAutoFit/>
            </a:bodyPr>
            <a:lstStyle/>
            <a:p>
              <a:r>
                <a:rPr lang="en-US" altLang="zh-CN" dirty="0">
                  <a:solidFill>
                    <a:schemeClr val="bg1"/>
                  </a:solidFill>
                  <a:cs typeface="+mn-ea"/>
                  <a:sym typeface="+mn-lt"/>
                </a:rPr>
                <a:t>THREE.</a:t>
              </a:r>
              <a:endParaRPr lang="en-US" altLang="zh-CN" dirty="0">
                <a:solidFill>
                  <a:schemeClr val="bg1"/>
                </a:solidFill>
                <a:cs typeface="+mn-ea"/>
                <a:sym typeface="+mn-lt"/>
              </a:endParaRPr>
            </a:p>
          </p:txBody>
        </p:sp>
      </p:grpSp>
      <p:grpSp>
        <p:nvGrpSpPr>
          <p:cNvPr id="18" name="组合 17"/>
          <p:cNvGrpSpPr/>
          <p:nvPr/>
        </p:nvGrpSpPr>
        <p:grpSpPr>
          <a:xfrm>
            <a:off x="1642110" y="2821305"/>
            <a:ext cx="1371600" cy="1370330"/>
            <a:chOff x="2586" y="4443"/>
            <a:chExt cx="2160" cy="2158"/>
          </a:xfrm>
        </p:grpSpPr>
        <p:sp>
          <p:nvSpPr>
            <p:cNvPr id="19" name="图形"/>
            <p:cNvSpPr/>
            <p:nvPr/>
          </p:nvSpPr>
          <p:spPr>
            <a:xfrm>
              <a:off x="2587" y="4443"/>
              <a:ext cx="2159" cy="215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图形"/>
            <p:cNvSpPr txBox="1"/>
            <p:nvPr/>
          </p:nvSpPr>
          <p:spPr>
            <a:xfrm>
              <a:off x="2586" y="4563"/>
              <a:ext cx="2160" cy="1888"/>
            </a:xfrm>
            <a:prstGeom prst="rect">
              <a:avLst/>
            </a:prstGeom>
            <a:noFill/>
          </p:spPr>
          <p:txBody>
            <a:bodyPr wrap="square" rtlCol="0" anchor="t">
              <a:spAutoFit/>
            </a:bodyPr>
            <a:lstStyle/>
            <a:p>
              <a:pPr algn="ctr"/>
              <a:r>
                <a:rPr lang="en-US" altLang="zh-CN" sz="7200" b="1" dirty="0">
                  <a:solidFill>
                    <a:schemeClr val="bg1"/>
                  </a:solidFill>
                  <a:cs typeface="+mn-ea"/>
                  <a:sym typeface="+mn-lt"/>
                </a:rPr>
                <a:t>0</a:t>
              </a:r>
              <a:endParaRPr lang="en-US" altLang="zh-CN" sz="7200" b="1" dirty="0">
                <a:solidFill>
                  <a:schemeClr val="bg1"/>
                </a:solidFill>
                <a:cs typeface="+mn-ea"/>
                <a:sym typeface="+mn-lt"/>
              </a:endParaRPr>
            </a:p>
          </p:txBody>
        </p:sp>
      </p:grpSp>
      <p:sp>
        <p:nvSpPr>
          <p:cNvPr id="34" name="图形"/>
          <p:cNvSpPr/>
          <p:nvPr/>
        </p:nvSpPr>
        <p:spPr>
          <a:xfrm>
            <a:off x="890270" y="5741670"/>
            <a:ext cx="180340" cy="180340"/>
          </a:xfrm>
          <a:prstGeom prst="ellipse">
            <a:avLst/>
          </a:prstGeom>
          <a:gradFill>
            <a:gsLst>
              <a:gs pos="0">
                <a:srgbClr val="E4D178"/>
              </a:gs>
              <a:gs pos="100000">
                <a:srgbClr val="DDC367"/>
              </a:gs>
            </a:gsLst>
            <a:lin ang="27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图形"/>
          <p:cNvSpPr/>
          <p:nvPr/>
        </p:nvSpPr>
        <p:spPr>
          <a:xfrm>
            <a:off x="9118600" y="5739130"/>
            <a:ext cx="180340" cy="180340"/>
          </a:xfrm>
          <a:prstGeom prst="ellipse">
            <a:avLst/>
          </a:prstGeom>
          <a:gradFill>
            <a:gsLst>
              <a:gs pos="0">
                <a:srgbClr val="E4D178"/>
              </a:gs>
              <a:gs pos="100000">
                <a:srgbClr val="DDC367"/>
              </a:gs>
            </a:gsLst>
            <a:lin ang="27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ustDataLst>
      <p:tags r:id="rId2"/>
    </p:custData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59535" y="1351280"/>
            <a:ext cx="9657715" cy="706755"/>
          </a:xfrm>
          <a:prstGeom prst="rect">
            <a:avLst/>
          </a:prstGeom>
          <a:noFill/>
        </p:spPr>
        <p:txBody>
          <a:bodyPr wrap="square" rtlCol="0">
            <a:spAutoFit/>
          </a:bodyPr>
          <a:p>
            <a:r>
              <a:rPr lang="en-US" altLang="zh-CN" sz="2000"/>
              <a:t>       </a:t>
            </a:r>
            <a:r>
              <a:rPr lang="zh-CN" altLang="en-US" sz="2000"/>
              <a:t>在技术方面，项目需要设计一款平台式APP，完成博物馆与乡村、大学生、游客三方的连接，提供三方共同平台服务。</a:t>
            </a:r>
            <a:endParaRPr lang="zh-CN" altLang="en-US" sz="2000"/>
          </a:p>
        </p:txBody>
      </p:sp>
      <p:sp>
        <p:nvSpPr>
          <p:cNvPr id="5" name="文本框 4"/>
          <p:cNvSpPr txBox="1"/>
          <p:nvPr/>
        </p:nvSpPr>
        <p:spPr>
          <a:xfrm>
            <a:off x="671830" y="3025140"/>
            <a:ext cx="6986270" cy="398780"/>
          </a:xfrm>
          <a:prstGeom prst="rect">
            <a:avLst/>
          </a:prstGeom>
          <a:noFill/>
        </p:spPr>
        <p:txBody>
          <a:bodyPr wrap="square" rtlCol="0">
            <a:spAutoFit/>
          </a:bodyPr>
          <a:p>
            <a:r>
              <a:rPr lang="en-US" altLang="zh-CN" sz="2000"/>
              <a:t>2. </a:t>
            </a:r>
            <a:r>
              <a:rPr lang="zh-CN" altLang="en-US" sz="2000"/>
              <a:t>使用JavaScript实现渲染页面及页面交互。</a:t>
            </a:r>
            <a:endParaRPr lang="zh-CN" altLang="en-US" sz="2000"/>
          </a:p>
        </p:txBody>
      </p:sp>
      <p:sp>
        <p:nvSpPr>
          <p:cNvPr id="6" name="文本框 5"/>
          <p:cNvSpPr txBox="1"/>
          <p:nvPr/>
        </p:nvSpPr>
        <p:spPr>
          <a:xfrm>
            <a:off x="671830" y="2403475"/>
            <a:ext cx="9657715" cy="398780"/>
          </a:xfrm>
          <a:prstGeom prst="rect">
            <a:avLst/>
          </a:prstGeom>
          <a:noFill/>
        </p:spPr>
        <p:txBody>
          <a:bodyPr wrap="square" rtlCol="0">
            <a:spAutoFit/>
          </a:bodyPr>
          <a:p>
            <a:r>
              <a:rPr lang="en-US" altLang="zh-CN" sz="2000">
                <a:sym typeface="+mn-ea"/>
              </a:rPr>
              <a:t>1. </a:t>
            </a:r>
            <a:r>
              <a:rPr lang="zh-CN" altLang="en-US" sz="2000">
                <a:sym typeface="+mn-ea"/>
              </a:rPr>
              <a:t>用</a:t>
            </a:r>
            <a:r>
              <a:rPr lang="en-US" altLang="zh-CN" sz="2000">
                <a:sym typeface="+mn-ea"/>
              </a:rPr>
              <a:t>MySQL</a:t>
            </a:r>
            <a:r>
              <a:rPr lang="zh-CN" altLang="en-US" sz="2000">
                <a:sym typeface="+mn-ea"/>
              </a:rPr>
              <a:t>实现数据库来存放文旅地、大学生、游客等的信息。</a:t>
            </a:r>
            <a:endParaRPr lang="zh-CN" altLang="en-US" sz="2000">
              <a:sym typeface="+mn-ea"/>
            </a:endParaRPr>
          </a:p>
        </p:txBody>
      </p:sp>
      <p:sp>
        <p:nvSpPr>
          <p:cNvPr id="7" name="文本框 6"/>
          <p:cNvSpPr txBox="1"/>
          <p:nvPr/>
        </p:nvSpPr>
        <p:spPr>
          <a:xfrm>
            <a:off x="671830" y="3647440"/>
            <a:ext cx="6904990" cy="398780"/>
          </a:xfrm>
          <a:prstGeom prst="rect">
            <a:avLst/>
          </a:prstGeom>
          <a:noFill/>
        </p:spPr>
        <p:txBody>
          <a:bodyPr wrap="square" rtlCol="0">
            <a:spAutoFit/>
          </a:bodyPr>
          <a:p>
            <a:r>
              <a:rPr lang="en-US" altLang="zh-CN" sz="2000">
                <a:sym typeface="+mn-ea"/>
              </a:rPr>
              <a:t>3. </a:t>
            </a:r>
            <a:r>
              <a:rPr lang="zh-CN" altLang="en-US" sz="2000">
                <a:sym typeface="+mn-ea"/>
              </a:rPr>
              <a:t>使用Android studio将软件实现在安卓手机上</a:t>
            </a:r>
            <a:endParaRPr lang="zh-CN" altLang="en-US" sz="2000">
              <a:sym typeface="+mn-ea"/>
            </a:endParaRPr>
          </a:p>
        </p:txBody>
      </p:sp>
      <p:grpSp>
        <p:nvGrpSpPr>
          <p:cNvPr id="10" name="组合 9"/>
          <p:cNvGrpSpPr/>
          <p:nvPr/>
        </p:nvGrpSpPr>
        <p:grpSpPr>
          <a:xfrm>
            <a:off x="8268335" y="3423920"/>
            <a:ext cx="3074670" cy="2607310"/>
            <a:chOff x="800" y="2487"/>
            <a:chExt cx="6890" cy="6093"/>
          </a:xfrm>
        </p:grpSpPr>
        <p:pic>
          <p:nvPicPr>
            <p:cNvPr id="3" name="图片 2" descr="8e99a6085a50adfaca67b49c707bbb5"/>
            <p:cNvPicPr>
              <a:picLocks noChangeAspect="1"/>
            </p:cNvPicPr>
            <p:nvPr/>
          </p:nvPicPr>
          <p:blipFill>
            <a:blip r:embed="rId1"/>
            <a:stretch>
              <a:fillRect/>
            </a:stretch>
          </p:blipFill>
          <p:spPr>
            <a:xfrm>
              <a:off x="800" y="2487"/>
              <a:ext cx="6890" cy="2174"/>
            </a:xfrm>
            <a:prstGeom prst="rect">
              <a:avLst/>
            </a:prstGeom>
          </p:spPr>
        </p:pic>
        <p:pic>
          <p:nvPicPr>
            <p:cNvPr id="4" name="图片 3" descr="ba622ff54b959b9d6a5abc9862d74ac"/>
            <p:cNvPicPr>
              <a:picLocks noChangeAspect="1"/>
            </p:cNvPicPr>
            <p:nvPr/>
          </p:nvPicPr>
          <p:blipFill>
            <a:blip r:embed="rId2"/>
            <a:stretch>
              <a:fillRect/>
            </a:stretch>
          </p:blipFill>
          <p:spPr>
            <a:xfrm>
              <a:off x="1150" y="5716"/>
              <a:ext cx="2412" cy="2427"/>
            </a:xfrm>
            <a:prstGeom prst="rect">
              <a:avLst/>
            </a:prstGeom>
          </p:spPr>
        </p:pic>
        <p:pic>
          <p:nvPicPr>
            <p:cNvPr id="9" name="图片 8"/>
            <p:cNvPicPr>
              <a:picLocks noChangeAspect="1"/>
            </p:cNvPicPr>
            <p:nvPr/>
          </p:nvPicPr>
          <p:blipFill>
            <a:blip r:embed="rId3"/>
            <a:stretch>
              <a:fillRect/>
            </a:stretch>
          </p:blipFill>
          <p:spPr>
            <a:xfrm>
              <a:off x="4312" y="5280"/>
              <a:ext cx="3120" cy="3300"/>
            </a:xfrm>
            <a:prstGeom prst="rect">
              <a:avLst/>
            </a:prstGeom>
          </p:spPr>
        </p:pic>
      </p:grpSp>
      <p:sp>
        <p:nvSpPr>
          <p:cNvPr id="14" name="图形"/>
          <p:cNvSpPr>
            <a:spLocks noChangeArrowheads="1"/>
          </p:cNvSpPr>
          <p:nvPr/>
        </p:nvSpPr>
        <p:spPr bwMode="auto">
          <a:xfrm>
            <a:off x="955040" y="4524375"/>
            <a:ext cx="5805170" cy="1499870"/>
          </a:xfrm>
          <a:prstGeom prst="rect">
            <a:avLst/>
          </a:prstGeom>
          <a:solidFill>
            <a:schemeClr val="accent1"/>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gn="ctr" eaLnBrk="1" hangingPunct="1">
              <a:lnSpc>
                <a:spcPct val="100000"/>
              </a:lnSpc>
              <a:spcBef>
                <a:spcPct val="0"/>
              </a:spcBef>
              <a:buFont typeface="字魂58号-创中黑" panose="00000500000000000000" charset="-122"/>
              <a:buNone/>
            </a:pPr>
            <a:endParaRPr lang="zh-CN" altLang="zh-CN" sz="1800">
              <a:solidFill>
                <a:srgbClr val="FFFFFF"/>
              </a:solidFill>
              <a:latin typeface="+mn-lt"/>
              <a:ea typeface="+mn-ea"/>
              <a:cs typeface="+mn-ea"/>
              <a:sym typeface="+mn-lt"/>
            </a:endParaRPr>
          </a:p>
        </p:txBody>
      </p:sp>
      <p:sp>
        <p:nvSpPr>
          <p:cNvPr id="15" name="图形"/>
          <p:cNvSpPr txBox="1"/>
          <p:nvPr/>
        </p:nvSpPr>
        <p:spPr>
          <a:xfrm>
            <a:off x="2242185" y="5044440"/>
            <a:ext cx="3230245" cy="460375"/>
          </a:xfrm>
          <a:prstGeom prst="rect">
            <a:avLst/>
          </a:prstGeom>
          <a:noFill/>
        </p:spPr>
        <p:txBody>
          <a:bodyPr wrap="none" rtlCol="0">
            <a:spAutoFit/>
          </a:bodyPr>
          <a:lstStyle/>
          <a:p>
            <a:r>
              <a:rPr lang="zh-CN" altLang="en-US" sz="2400">
                <a:solidFill>
                  <a:schemeClr val="bg1"/>
                </a:solidFill>
                <a:cs typeface="+mn-ea"/>
                <a:sym typeface="+mn-lt"/>
              </a:rPr>
              <a:t>基于</a:t>
            </a:r>
            <a:r>
              <a:rPr lang="en-US" altLang="zh-CN" sz="2400">
                <a:solidFill>
                  <a:schemeClr val="bg1"/>
                </a:solidFill>
                <a:cs typeface="+mn-ea"/>
                <a:sym typeface="+mn-lt"/>
              </a:rPr>
              <a:t>React Native</a:t>
            </a:r>
            <a:r>
              <a:rPr lang="zh-CN" altLang="en-US" sz="2400">
                <a:solidFill>
                  <a:schemeClr val="bg1"/>
                </a:solidFill>
                <a:cs typeface="+mn-ea"/>
                <a:sym typeface="+mn-lt"/>
              </a:rPr>
              <a:t>实现</a:t>
            </a:r>
            <a:endParaRPr lang="zh-CN" altLang="en-US" sz="2400">
              <a:solidFill>
                <a:schemeClr val="bg1"/>
              </a:solidFill>
              <a:cs typeface="+mn-ea"/>
              <a:sym typeface="+mn-lt"/>
            </a:endParaRPr>
          </a:p>
        </p:txBody>
      </p:sp>
      <p:sp>
        <p:nvSpPr>
          <p:cNvPr id="8" name="矩形 7"/>
          <p:cNvSpPr/>
          <p:nvPr/>
        </p:nvSpPr>
        <p:spPr>
          <a:xfrm>
            <a:off x="476885" y="438785"/>
            <a:ext cx="4137660" cy="75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2800" b="1">
                <a:solidFill>
                  <a:srgbClr val="0070C0"/>
                </a:solidFill>
              </a:rPr>
              <a:t>技术可行性（工具支持）</a:t>
            </a:r>
            <a:endParaRPr lang="zh-CN" altLang="en-US" sz="2800" b="1">
              <a:solidFill>
                <a:srgbClr val="0070C0"/>
              </a:solidFill>
            </a:endParaRPr>
          </a:p>
        </p:txBody>
      </p:sp>
    </p:spTree>
    <p:custDataLst>
      <p:tags r:id="rId4"/>
    </p:custDataLst>
  </p:cSld>
  <p:clrMapOvr>
    <a:masterClrMapping/>
  </p:clrMapOvr>
  <p:transition>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476885" y="438785"/>
            <a:ext cx="4137660" cy="75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2800" b="1">
                <a:solidFill>
                  <a:srgbClr val="0070C0"/>
                </a:solidFill>
              </a:rPr>
              <a:t>操作可行性</a:t>
            </a:r>
            <a:r>
              <a:rPr lang="en-US" altLang="zh-CN" sz="2800" b="1">
                <a:solidFill>
                  <a:srgbClr val="0070C0"/>
                </a:solidFill>
              </a:rPr>
              <a:t>/</a:t>
            </a:r>
            <a:r>
              <a:rPr lang="zh-CN" altLang="en-US" sz="2800" b="1">
                <a:solidFill>
                  <a:srgbClr val="0070C0"/>
                </a:solidFill>
              </a:rPr>
              <a:t>经济可行性</a:t>
            </a:r>
            <a:endParaRPr lang="zh-CN" altLang="en-US" sz="2800" b="1">
              <a:solidFill>
                <a:srgbClr val="0070C0"/>
              </a:solidFill>
            </a:endParaRPr>
          </a:p>
        </p:txBody>
      </p:sp>
      <p:sp>
        <p:nvSpPr>
          <p:cNvPr id="2" name="文本框 1"/>
          <p:cNvSpPr txBox="1"/>
          <p:nvPr/>
        </p:nvSpPr>
        <p:spPr>
          <a:xfrm>
            <a:off x="567690" y="2136775"/>
            <a:ext cx="5338445" cy="2584450"/>
          </a:xfrm>
          <a:prstGeom prst="rect">
            <a:avLst/>
          </a:prstGeom>
          <a:noFill/>
          <a:ln>
            <a:solidFill>
              <a:schemeClr val="tx1"/>
            </a:solidFill>
          </a:ln>
        </p:spPr>
        <p:txBody>
          <a:bodyPr wrap="square" rtlCol="0">
            <a:spAutoFit/>
          </a:bodyPr>
          <a:p>
            <a:pPr>
              <a:lnSpc>
                <a:spcPct val="150000"/>
              </a:lnSpc>
            </a:pPr>
            <a:r>
              <a:rPr lang="en-US" altLang="zh-CN"/>
              <a:t>1</a:t>
            </a:r>
            <a:r>
              <a:rPr lang="zh-CN" altLang="en-US"/>
              <a:t>、本软件面向的是文旅地、大学生志愿者、旅客消费者等青年群体，他们能快速掌握软件的操作。</a:t>
            </a:r>
            <a:endParaRPr lang="zh-CN" altLang="en-US"/>
          </a:p>
          <a:p>
            <a:pPr>
              <a:lnSpc>
                <a:spcPct val="150000"/>
              </a:lnSpc>
            </a:pPr>
            <a:r>
              <a:rPr lang="en-US" altLang="zh-CN"/>
              <a:t>2</a:t>
            </a:r>
            <a:r>
              <a:rPr lang="zh-CN" altLang="en-US"/>
              <a:t>、本软件提供新手教程，帮助用户快速熟悉软件的结构。</a:t>
            </a:r>
            <a:endParaRPr lang="zh-CN" altLang="en-US"/>
          </a:p>
          <a:p>
            <a:pPr>
              <a:lnSpc>
                <a:spcPct val="150000"/>
              </a:lnSpc>
            </a:pPr>
            <a:r>
              <a:rPr lang="en-US" altLang="zh-CN"/>
              <a:t>3</a:t>
            </a:r>
            <a:r>
              <a:rPr lang="zh-CN" altLang="en-US"/>
              <a:t>、本软件基于</a:t>
            </a:r>
            <a:r>
              <a:rPr lang="en-US" altLang="zh-CN"/>
              <a:t>APP</a:t>
            </a:r>
            <a:r>
              <a:rPr lang="zh-CN" altLang="en-US"/>
              <a:t>志愿汇，有用户基础。</a:t>
            </a:r>
            <a:endParaRPr lang="zh-CN" altLang="en-US"/>
          </a:p>
          <a:p>
            <a:pPr>
              <a:lnSpc>
                <a:spcPct val="150000"/>
              </a:lnSpc>
            </a:pPr>
            <a:r>
              <a:rPr lang="en-US" altLang="zh-CN"/>
              <a:t>4</a:t>
            </a:r>
            <a:r>
              <a:rPr lang="zh-CN" altLang="en-US"/>
              <a:t>、本软件界面简洁友好，便于用户使用。</a:t>
            </a:r>
            <a:endParaRPr lang="zh-CN" altLang="en-US"/>
          </a:p>
        </p:txBody>
      </p:sp>
      <p:sp>
        <p:nvSpPr>
          <p:cNvPr id="3" name="文本框 2"/>
          <p:cNvSpPr txBox="1"/>
          <p:nvPr/>
        </p:nvSpPr>
        <p:spPr>
          <a:xfrm>
            <a:off x="6492240" y="1513840"/>
            <a:ext cx="5036185" cy="3830955"/>
          </a:xfrm>
          <a:prstGeom prst="rect">
            <a:avLst/>
          </a:prstGeom>
          <a:noFill/>
          <a:ln>
            <a:solidFill>
              <a:schemeClr val="tx1"/>
            </a:solidFill>
          </a:ln>
        </p:spPr>
        <p:txBody>
          <a:bodyPr wrap="square" rtlCol="0">
            <a:spAutoFit/>
          </a:bodyPr>
          <a:p>
            <a:pPr>
              <a:lnSpc>
                <a:spcPct val="150000"/>
              </a:lnSpc>
            </a:pPr>
            <a:r>
              <a:rPr lang="en-US" altLang="zh-CN"/>
              <a:t>1</a:t>
            </a:r>
            <a:r>
              <a:rPr lang="zh-CN" altLang="en-US"/>
              <a:t>、APP 采用北斗系统，进行大学生的签到和认定，以及具有地图模式，供用户清晰掌握目的地具体位置，以及周围的建筑。所以我们可以充分利用地图的实时性和可视化，在地图中标注一些乡村的大型农家乐、乡村综合体以及其他一些游乐设施的标示，向这些商家收取一定的费用。</a:t>
            </a:r>
            <a:endParaRPr lang="zh-CN" altLang="en-US"/>
          </a:p>
          <a:p>
            <a:pPr>
              <a:lnSpc>
                <a:spcPct val="150000"/>
              </a:lnSpc>
            </a:pPr>
            <a:endParaRPr lang="zh-CN" altLang="en-US"/>
          </a:p>
          <a:p>
            <a:pPr>
              <a:lnSpc>
                <a:spcPct val="150000"/>
              </a:lnSpc>
            </a:pPr>
            <a:r>
              <a:rPr lang="en-US" altLang="zh-CN"/>
              <a:t>2</a:t>
            </a:r>
            <a:r>
              <a:rPr lang="zh-CN" altLang="en-US"/>
              <a:t>、与开放景点合作签订软件使用合约，为景点提供平台服务，就此收取定期合作费用。 </a:t>
            </a:r>
            <a:endParaRPr lang="zh-CN" altLang="en-US"/>
          </a:p>
        </p:txBody>
      </p:sp>
    </p:spTree>
    <p:custDataLst>
      <p:tags r:id="rId1"/>
    </p:custDataLst>
  </p:cSld>
  <p:clrMapOvr>
    <a:masterClrMapping/>
  </p:clrMapOvr>
  <p:transition advTm="2000">
    <p:wedg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11"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图形"/>
          <p:cNvSpPr txBox="1"/>
          <p:nvPr/>
        </p:nvSpPr>
        <p:spPr>
          <a:xfrm>
            <a:off x="4972685" y="2529840"/>
            <a:ext cx="5397500" cy="1106805"/>
          </a:xfrm>
          <a:prstGeom prst="rect">
            <a:avLst/>
          </a:prstGeom>
          <a:noFill/>
          <a:ln w="9525">
            <a:noFill/>
          </a:ln>
        </p:spPr>
        <p:txBody>
          <a:bodyPr wrap="square" anchor="t" anchorCtr="0">
            <a:spAutoFit/>
          </a:bodyPr>
          <a:lstStyle/>
          <a:p>
            <a:pPr algn="ctr"/>
            <a:r>
              <a:rPr lang="zh-CN" altLang="en-US" sz="6600">
                <a:cs typeface="+mn-ea"/>
                <a:sym typeface="+mn-lt"/>
              </a:rPr>
              <a:t>分工及资料</a:t>
            </a:r>
            <a:endParaRPr lang="zh-CN" altLang="en-US" sz="6600">
              <a:cs typeface="+mn-ea"/>
              <a:sym typeface="+mn-lt"/>
            </a:endParaRPr>
          </a:p>
        </p:txBody>
      </p:sp>
      <p:grpSp>
        <p:nvGrpSpPr>
          <p:cNvPr id="14" name="组合 13"/>
          <p:cNvGrpSpPr/>
          <p:nvPr/>
        </p:nvGrpSpPr>
        <p:grpSpPr>
          <a:xfrm>
            <a:off x="1949450" y="2194560"/>
            <a:ext cx="2938780" cy="2266950"/>
            <a:chOff x="3070" y="3456"/>
            <a:chExt cx="4628" cy="3570"/>
          </a:xfrm>
        </p:grpSpPr>
        <p:sp>
          <p:nvSpPr>
            <p:cNvPr id="15" name="图形"/>
            <p:cNvSpPr/>
            <p:nvPr/>
          </p:nvSpPr>
          <p:spPr>
            <a:xfrm>
              <a:off x="3731" y="3456"/>
              <a:ext cx="3570" cy="3570"/>
            </a:xfrm>
            <a:prstGeom prst="ellipse">
              <a:avLst/>
            </a:prstGeom>
            <a:gradFill>
              <a:gsLst>
                <a:gs pos="0">
                  <a:srgbClr val="E4D178"/>
                </a:gs>
                <a:gs pos="71000">
                  <a:srgbClr val="DDC36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图形"/>
            <p:cNvSpPr txBox="1"/>
            <p:nvPr/>
          </p:nvSpPr>
          <p:spPr>
            <a:xfrm>
              <a:off x="3070" y="3491"/>
              <a:ext cx="4628" cy="3294"/>
            </a:xfrm>
            <a:prstGeom prst="rect">
              <a:avLst/>
            </a:prstGeom>
            <a:noFill/>
          </p:spPr>
          <p:txBody>
            <a:bodyPr wrap="square" rtlCol="0">
              <a:spAutoFit/>
            </a:bodyPr>
            <a:lstStyle/>
            <a:p>
              <a:pPr algn="ctr"/>
              <a:r>
                <a:rPr lang="en-US" altLang="zh-CN" sz="13000" b="1" dirty="0">
                  <a:solidFill>
                    <a:schemeClr val="bg1"/>
                  </a:solidFill>
                  <a:cs typeface="+mn-ea"/>
                  <a:sym typeface="+mn-lt"/>
                </a:rPr>
                <a:t>4</a:t>
              </a:r>
              <a:endParaRPr lang="en-US" altLang="zh-CN" sz="13000" b="1" dirty="0">
                <a:solidFill>
                  <a:schemeClr val="bg1"/>
                </a:solidFill>
                <a:cs typeface="+mn-ea"/>
                <a:sym typeface="+mn-lt"/>
              </a:endParaRPr>
            </a:p>
          </p:txBody>
        </p:sp>
        <p:sp>
          <p:nvSpPr>
            <p:cNvPr id="17" name="图形"/>
            <p:cNvSpPr txBox="1"/>
            <p:nvPr/>
          </p:nvSpPr>
          <p:spPr>
            <a:xfrm>
              <a:off x="5746" y="4917"/>
              <a:ext cx="1495" cy="580"/>
            </a:xfrm>
            <a:prstGeom prst="rect">
              <a:avLst/>
            </a:prstGeom>
            <a:noFill/>
          </p:spPr>
          <p:txBody>
            <a:bodyPr wrap="square" rtlCol="0">
              <a:spAutoFit/>
            </a:bodyPr>
            <a:lstStyle/>
            <a:p>
              <a:r>
                <a:rPr lang="en-US" altLang="zh-CN" dirty="0">
                  <a:solidFill>
                    <a:schemeClr val="bg1"/>
                  </a:solidFill>
                  <a:cs typeface="+mn-ea"/>
                  <a:sym typeface="+mn-lt"/>
                </a:rPr>
                <a:t>FOUR.</a:t>
              </a:r>
              <a:endParaRPr lang="en-US" altLang="zh-CN" dirty="0">
                <a:solidFill>
                  <a:schemeClr val="bg1"/>
                </a:solidFill>
                <a:cs typeface="+mn-ea"/>
                <a:sym typeface="+mn-lt"/>
              </a:endParaRPr>
            </a:p>
          </p:txBody>
        </p:sp>
      </p:grpSp>
      <p:grpSp>
        <p:nvGrpSpPr>
          <p:cNvPr id="18" name="组合 17"/>
          <p:cNvGrpSpPr/>
          <p:nvPr/>
        </p:nvGrpSpPr>
        <p:grpSpPr>
          <a:xfrm>
            <a:off x="1642110" y="2821305"/>
            <a:ext cx="1371600" cy="1370330"/>
            <a:chOff x="2586" y="4443"/>
            <a:chExt cx="2160" cy="2158"/>
          </a:xfrm>
        </p:grpSpPr>
        <p:sp>
          <p:nvSpPr>
            <p:cNvPr id="19" name="图形"/>
            <p:cNvSpPr/>
            <p:nvPr/>
          </p:nvSpPr>
          <p:spPr>
            <a:xfrm>
              <a:off x="2587" y="4443"/>
              <a:ext cx="2159" cy="215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图形"/>
            <p:cNvSpPr txBox="1"/>
            <p:nvPr/>
          </p:nvSpPr>
          <p:spPr>
            <a:xfrm>
              <a:off x="2586" y="4563"/>
              <a:ext cx="2160" cy="1888"/>
            </a:xfrm>
            <a:prstGeom prst="rect">
              <a:avLst/>
            </a:prstGeom>
            <a:noFill/>
          </p:spPr>
          <p:txBody>
            <a:bodyPr wrap="square" rtlCol="0" anchor="t">
              <a:spAutoFit/>
            </a:bodyPr>
            <a:lstStyle/>
            <a:p>
              <a:pPr algn="ctr"/>
              <a:r>
                <a:rPr lang="en-US" altLang="zh-CN" sz="7200" b="1" dirty="0">
                  <a:solidFill>
                    <a:schemeClr val="bg1"/>
                  </a:solidFill>
                  <a:cs typeface="+mn-ea"/>
                  <a:sym typeface="+mn-lt"/>
                </a:rPr>
                <a:t>0</a:t>
              </a:r>
              <a:endParaRPr lang="en-US" altLang="zh-CN" sz="7200" b="1" dirty="0">
                <a:solidFill>
                  <a:schemeClr val="bg1"/>
                </a:solidFill>
                <a:cs typeface="+mn-ea"/>
                <a:sym typeface="+mn-lt"/>
              </a:endParaRPr>
            </a:p>
          </p:txBody>
        </p:sp>
      </p:grpSp>
    </p:spTree>
    <p:custDataLst>
      <p:tags r:id="rId2"/>
    </p:custData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图形"/>
          <p:cNvSpPr txBox="1"/>
          <p:nvPr/>
        </p:nvSpPr>
        <p:spPr>
          <a:xfrm>
            <a:off x="365760" y="622300"/>
            <a:ext cx="4124960" cy="521970"/>
          </a:xfrm>
          <a:prstGeom prst="rect">
            <a:avLst/>
          </a:prstGeom>
          <a:solidFill>
            <a:schemeClr val="bg1"/>
          </a:solidFill>
          <a:ln w="9525">
            <a:noFill/>
          </a:ln>
        </p:spPr>
        <p:txBody>
          <a:bodyPr wrap="square" anchor="t" anchorCtr="0">
            <a:spAutoFit/>
          </a:bodyPr>
          <a:p>
            <a:r>
              <a:rPr lang="en-US" altLang="zh-CN" sz="2800" b="1">
                <a:solidFill>
                  <a:srgbClr val="0070C0"/>
                </a:solidFill>
                <a:cs typeface="+mn-ea"/>
                <a:sym typeface="+mn-lt"/>
              </a:rPr>
              <a:t>    </a:t>
            </a:r>
            <a:r>
              <a:rPr lang="zh-CN" altLang="en-US" sz="2800" b="1">
                <a:solidFill>
                  <a:srgbClr val="0070C0"/>
                </a:solidFill>
                <a:cs typeface="+mn-ea"/>
                <a:sym typeface="+mn-lt"/>
              </a:rPr>
              <a:t>参考资料</a:t>
            </a:r>
            <a:endParaRPr lang="zh-CN" altLang="en-US" sz="2800" b="1">
              <a:solidFill>
                <a:srgbClr val="0070C0"/>
              </a:solidFill>
              <a:cs typeface="+mn-ea"/>
              <a:sym typeface="+mn-lt"/>
            </a:endParaRPr>
          </a:p>
        </p:txBody>
      </p:sp>
      <p:sp>
        <p:nvSpPr>
          <p:cNvPr id="7" name="文本框 6"/>
          <p:cNvSpPr txBox="1"/>
          <p:nvPr/>
        </p:nvSpPr>
        <p:spPr>
          <a:xfrm>
            <a:off x="3331845" y="1237615"/>
            <a:ext cx="5393690" cy="1753235"/>
          </a:xfrm>
          <a:prstGeom prst="rect">
            <a:avLst/>
          </a:prstGeom>
          <a:noFill/>
        </p:spPr>
        <p:txBody>
          <a:bodyPr wrap="square" rtlCol="0">
            <a:spAutoFit/>
          </a:bodyPr>
          <a:p>
            <a:pPr marL="285750" indent="-285750">
              <a:buFont typeface="Wingdings" panose="05000000000000000000" charset="0"/>
              <a:buChar char="n"/>
            </a:pPr>
            <a:r>
              <a:rPr lang="zh-CN" altLang="en-US"/>
              <a:t>《软件工程导论》 张海藩 牟永敏 清华大学出版社。</a:t>
            </a:r>
            <a:endParaRPr lang="zh-CN" altLang="en-US"/>
          </a:p>
          <a:p>
            <a:pPr marL="285750" indent="-285750">
              <a:buFont typeface="Wingdings" panose="05000000000000000000" charset="0"/>
              <a:buChar char="n"/>
            </a:pPr>
            <a:r>
              <a:rPr lang="zh-CN" altLang="en-US"/>
              <a:t>《JavaScript高级程序设计》马特·弗里斯比 人民邮电出版社</a:t>
            </a:r>
            <a:endParaRPr lang="zh-CN" altLang="en-US"/>
          </a:p>
          <a:p>
            <a:pPr marL="285750" indent="-285750">
              <a:buFont typeface="Wingdings" panose="05000000000000000000" charset="0"/>
              <a:buChar char="n"/>
            </a:pPr>
            <a:r>
              <a:rPr lang="zh-CN" altLang="en-US"/>
              <a:t>《React Native 移动开发实战》向治洪 人民邮电出版社</a:t>
            </a:r>
            <a:endParaRPr lang="zh-CN" altLang="en-US"/>
          </a:p>
        </p:txBody>
      </p:sp>
      <p:pic>
        <p:nvPicPr>
          <p:cNvPr id="8" name="图片 7" descr="d9f983446cec432015df027f53b551c"/>
          <p:cNvPicPr>
            <a:picLocks noChangeAspect="1"/>
          </p:cNvPicPr>
          <p:nvPr/>
        </p:nvPicPr>
        <p:blipFill>
          <a:blip r:embed="rId1"/>
          <a:stretch>
            <a:fillRect/>
          </a:stretch>
        </p:blipFill>
        <p:spPr>
          <a:xfrm>
            <a:off x="7335520" y="3675380"/>
            <a:ext cx="1966595" cy="2619375"/>
          </a:xfrm>
          <a:prstGeom prst="rect">
            <a:avLst/>
          </a:prstGeom>
        </p:spPr>
      </p:pic>
      <p:pic>
        <p:nvPicPr>
          <p:cNvPr id="13" name="图片 12" descr="057351532c9a1252df899f91774b9f3"/>
          <p:cNvPicPr>
            <a:picLocks noChangeAspect="1"/>
          </p:cNvPicPr>
          <p:nvPr/>
        </p:nvPicPr>
        <p:blipFill>
          <a:blip r:embed="rId2"/>
          <a:stretch>
            <a:fillRect/>
          </a:stretch>
        </p:blipFill>
        <p:spPr>
          <a:xfrm>
            <a:off x="2873375" y="3649345"/>
            <a:ext cx="1896110" cy="2687955"/>
          </a:xfrm>
          <a:prstGeom prst="rect">
            <a:avLst/>
          </a:prstGeom>
        </p:spPr>
      </p:pic>
      <p:pic>
        <p:nvPicPr>
          <p:cNvPr id="103" name="图片 102"/>
          <p:cNvPicPr/>
          <p:nvPr/>
        </p:nvPicPr>
        <p:blipFill>
          <a:blip r:embed="rId3"/>
          <a:srcRect l="17028" t="8417" r="18028" b="8806"/>
          <a:stretch>
            <a:fillRect/>
          </a:stretch>
        </p:blipFill>
        <p:spPr>
          <a:xfrm>
            <a:off x="5099685" y="3691890"/>
            <a:ext cx="1988185" cy="2602865"/>
          </a:xfrm>
          <a:prstGeom prst="rect">
            <a:avLst/>
          </a:prstGeom>
          <a:noFill/>
          <a:ln w="9525">
            <a:noFill/>
          </a:ln>
        </p:spPr>
      </p:pic>
    </p:spTree>
    <p:custDataLst>
      <p:tags r:id="rId4"/>
    </p:custDataLst>
  </p:cSld>
  <p:clrMapOvr>
    <a:masterClrMapping/>
  </p:clrMapOvr>
  <p:transition>
    <p:comb/>
  </p:transition>
  <p:timing>
    <p:tnLst>
      <p:par>
        <p:cTn id="1" dur="indefinite" restart="never" nodeType="tmRoot"/>
      </p:par>
    </p:tnLst>
    <p:bldLst>
      <p:bldP spid="1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476885" y="438785"/>
            <a:ext cx="3442335" cy="75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7" name="表格 6"/>
          <p:cNvGraphicFramePr/>
          <p:nvPr>
            <p:custDataLst>
              <p:tags r:id="rId1"/>
            </p:custDataLst>
          </p:nvPr>
        </p:nvGraphicFramePr>
        <p:xfrm>
          <a:off x="106680" y="671195"/>
          <a:ext cx="11978640" cy="5516245"/>
        </p:xfrm>
        <a:graphic>
          <a:graphicData uri="http://schemas.openxmlformats.org/drawingml/2006/table">
            <a:tbl>
              <a:tblPr firstRow="1" bandRow="1">
                <a:tableStyleId>{5C22544A-7EE6-4342-B048-85BDC9FD1C3A}</a:tableStyleId>
              </a:tblPr>
              <a:tblGrid>
                <a:gridCol w="2417445"/>
                <a:gridCol w="3150235"/>
                <a:gridCol w="3059430"/>
                <a:gridCol w="3351530"/>
              </a:tblGrid>
              <a:tr h="488315">
                <a:tc>
                  <a:txBody>
                    <a:bodyPr/>
                    <a:p>
                      <a:pPr algn="ctr">
                        <a:buNone/>
                      </a:pPr>
                      <a:r>
                        <a:rPr lang="zh-CN" altLang="en-US" sz="2400"/>
                        <a:t>分工</a:t>
                      </a:r>
                      <a:endParaRPr lang="zh-CN" altLang="en-US" sz="2400"/>
                    </a:p>
                  </a:txBody>
                  <a:tcPr/>
                </a:tc>
                <a:tc>
                  <a:txBody>
                    <a:bodyPr/>
                    <a:p>
                      <a:pPr algn="ctr">
                        <a:buNone/>
                      </a:pPr>
                      <a:r>
                        <a:rPr lang="zh-CN" altLang="en-US" sz="2400"/>
                        <a:t>内容</a:t>
                      </a:r>
                      <a:endParaRPr lang="zh-CN" altLang="en-US" sz="2400"/>
                    </a:p>
                  </a:txBody>
                  <a:tcPr/>
                </a:tc>
                <a:tc>
                  <a:txBody>
                    <a:bodyPr/>
                    <a:p>
                      <a:pPr algn="ctr">
                        <a:buNone/>
                      </a:pPr>
                      <a:r>
                        <a:rPr lang="zh-CN" altLang="en-US" sz="2400"/>
                        <a:t>人员</a:t>
                      </a:r>
                      <a:endParaRPr lang="zh-CN" altLang="en-US" sz="2400"/>
                    </a:p>
                  </a:txBody>
                  <a:tcPr/>
                </a:tc>
                <a:tc>
                  <a:txBody>
                    <a:bodyPr/>
                    <a:p>
                      <a:pPr algn="ctr">
                        <a:buNone/>
                      </a:pPr>
                      <a:r>
                        <a:rPr lang="zh-CN" altLang="en-US" sz="2400"/>
                        <a:t>时间</a:t>
                      </a:r>
                      <a:endParaRPr lang="zh-CN" altLang="en-US" sz="2400"/>
                    </a:p>
                  </a:txBody>
                  <a:tcPr/>
                </a:tc>
              </a:tr>
              <a:tr h="918210">
                <a:tc>
                  <a:txBody>
                    <a:bodyPr/>
                    <a:p>
                      <a:pPr algn="ctr">
                        <a:buNone/>
                      </a:pPr>
                      <a:endParaRPr lang="zh-CN" altLang="en-US"/>
                    </a:p>
                    <a:p>
                      <a:pPr algn="ctr">
                        <a:buNone/>
                      </a:pPr>
                      <a:r>
                        <a:rPr lang="zh-CN" altLang="en-US"/>
                        <a:t>可行性分析人员</a:t>
                      </a:r>
                      <a:endParaRPr lang="zh-CN" altLang="en-US"/>
                    </a:p>
                  </a:txBody>
                  <a:tcPr/>
                </a:tc>
                <a:tc>
                  <a:txBody>
                    <a:bodyPr/>
                    <a:p>
                      <a:pPr>
                        <a:buNone/>
                      </a:pPr>
                      <a:r>
                        <a:rPr lang="en-US" altLang="zh-CN"/>
                        <a:t>      </a:t>
                      </a:r>
                      <a:r>
                        <a:rPr lang="zh-CN" altLang="en-US"/>
                        <a:t>分析软件可行性，绘制流程图并撰写可行性报告。</a:t>
                      </a:r>
                      <a:endParaRPr lang="zh-CN" altLang="en-US"/>
                    </a:p>
                  </a:txBody>
                  <a:tcPr/>
                </a:tc>
                <a:tc>
                  <a:txBody>
                    <a:bodyPr/>
                    <a:p>
                      <a:pPr algn="ctr">
                        <a:buNone/>
                      </a:pPr>
                      <a:endParaRPr lang="zh-CN" altLang="en-US"/>
                    </a:p>
                    <a:p>
                      <a:pPr algn="ctr">
                        <a:buNone/>
                      </a:pPr>
                      <a:r>
                        <a:rPr lang="zh-CN" altLang="en-US"/>
                        <a:t>吴卓霖</a:t>
                      </a:r>
                      <a:endParaRPr lang="zh-CN" altLang="en-US"/>
                    </a:p>
                  </a:txBody>
                  <a:tcPr/>
                </a:tc>
                <a:tc>
                  <a:txBody>
                    <a:bodyPr/>
                    <a:p>
                      <a:pPr algn="ctr">
                        <a:buNone/>
                      </a:pPr>
                      <a:endParaRPr lang="zh-CN" altLang="en-US"/>
                    </a:p>
                    <a:p>
                      <a:pPr algn="ctr">
                        <a:buNone/>
                      </a:pPr>
                      <a:r>
                        <a:rPr lang="zh-CN" altLang="en-US"/>
                        <a:t>2022/10/10  ~  2022/10/16</a:t>
                      </a:r>
                      <a:endParaRPr lang="zh-CN" altLang="en-US"/>
                    </a:p>
                  </a:txBody>
                  <a:tcPr/>
                </a:tc>
              </a:tr>
              <a:tr h="880110">
                <a:tc>
                  <a:txBody>
                    <a:bodyPr/>
                    <a:p>
                      <a:pPr algn="ctr">
                        <a:buNone/>
                      </a:pPr>
                      <a:endParaRPr lang="zh-CN" altLang="en-US"/>
                    </a:p>
                    <a:p>
                      <a:pPr algn="ctr">
                        <a:buNone/>
                      </a:pPr>
                      <a:r>
                        <a:rPr lang="zh-CN" altLang="en-US"/>
                        <a:t>需求分析人员</a:t>
                      </a:r>
                      <a:endParaRPr lang="zh-CN" altLang="en-US"/>
                    </a:p>
                  </a:txBody>
                  <a:tcPr/>
                </a:tc>
                <a:tc>
                  <a:txBody>
                    <a:bodyPr/>
                    <a:p>
                      <a:pPr>
                        <a:buNone/>
                      </a:pPr>
                      <a:r>
                        <a:rPr lang="en-US" altLang="zh-CN"/>
                        <a:t>       </a:t>
                      </a:r>
                      <a:r>
                        <a:rPr lang="zh-CN" altLang="en-US"/>
                        <a:t>寻访用户进行需求分析，建立模型并撰写需求</a:t>
                      </a:r>
                      <a:endParaRPr lang="zh-CN" altLang="en-US"/>
                    </a:p>
                  </a:txBody>
                  <a:tcPr/>
                </a:tc>
                <a:tc>
                  <a:txBody>
                    <a:bodyPr/>
                    <a:p>
                      <a:pPr algn="ctr">
                        <a:buNone/>
                      </a:pPr>
                      <a:endParaRPr lang="zh-CN" altLang="en-US"/>
                    </a:p>
                    <a:p>
                      <a:pPr algn="ctr">
                        <a:buNone/>
                      </a:pPr>
                      <a:r>
                        <a:rPr lang="zh-CN" altLang="en-US"/>
                        <a:t>吴佳丽</a:t>
                      </a:r>
                      <a:endParaRPr lang="zh-CN" altLang="en-US"/>
                    </a:p>
                  </a:txBody>
                  <a:tcPr/>
                </a:tc>
                <a:tc>
                  <a:txBody>
                    <a:bodyPr/>
                    <a:p>
                      <a:pPr algn="ctr">
                        <a:buNone/>
                      </a:pPr>
                      <a:endParaRPr lang="zh-CN" altLang="en-US"/>
                    </a:p>
                    <a:p>
                      <a:pPr algn="ctr">
                        <a:buNone/>
                      </a:pPr>
                      <a:r>
                        <a:rPr lang="zh-CN" altLang="en-US"/>
                        <a:t>2022/10/17  ~  2022/10/30</a:t>
                      </a:r>
                      <a:endParaRPr lang="zh-CN" altLang="en-US"/>
                    </a:p>
                  </a:txBody>
                  <a:tcPr/>
                </a:tc>
              </a:tr>
              <a:tr h="868680">
                <a:tc>
                  <a:txBody>
                    <a:bodyPr/>
                    <a:p>
                      <a:pPr algn="ctr">
                        <a:buNone/>
                      </a:pPr>
                      <a:endParaRPr lang="zh-CN" altLang="en-US"/>
                    </a:p>
                    <a:p>
                      <a:pPr algn="ctr">
                        <a:buNone/>
                      </a:pPr>
                      <a:r>
                        <a:rPr lang="zh-CN" altLang="en-US"/>
                        <a:t>总体设计人员</a:t>
                      </a:r>
                      <a:endParaRPr lang="zh-CN" altLang="en-US"/>
                    </a:p>
                  </a:txBody>
                  <a:tcPr/>
                </a:tc>
                <a:tc>
                  <a:txBody>
                    <a:bodyPr/>
                    <a:p>
                      <a:pPr>
                        <a:buNone/>
                      </a:pPr>
                      <a:r>
                        <a:rPr lang="en-US" altLang="zh-CN"/>
                        <a:t>       </a:t>
                      </a:r>
                      <a:r>
                        <a:rPr lang="zh-CN" altLang="en-US"/>
                        <a:t>系统设计及结构设计，并撰写总体设计报告。</a:t>
                      </a:r>
                      <a:endParaRPr lang="zh-CN" altLang="en-US"/>
                    </a:p>
                  </a:txBody>
                  <a:tcPr/>
                </a:tc>
                <a:tc>
                  <a:txBody>
                    <a:bodyPr/>
                    <a:p>
                      <a:pPr algn="ctr">
                        <a:buNone/>
                      </a:pPr>
                      <a:endParaRPr lang="zh-CN" altLang="en-US"/>
                    </a:p>
                    <a:p>
                      <a:pPr algn="ctr">
                        <a:buNone/>
                      </a:pPr>
                      <a:r>
                        <a:rPr lang="zh-CN" altLang="en-US"/>
                        <a:t>司晨旭</a:t>
                      </a:r>
                      <a:endParaRPr lang="zh-CN" altLang="en-US"/>
                    </a:p>
                  </a:txBody>
                  <a:tcPr/>
                </a:tc>
                <a:tc>
                  <a:txBody>
                    <a:bodyPr/>
                    <a:p>
                      <a:pPr algn="ctr">
                        <a:buNone/>
                      </a:pPr>
                      <a:endParaRPr lang="zh-CN" altLang="en-US"/>
                    </a:p>
                    <a:p>
                      <a:pPr algn="ctr">
                        <a:buNone/>
                      </a:pPr>
                      <a:r>
                        <a:rPr lang="zh-CN" altLang="en-US"/>
                        <a:t>2022/10/31  ~  2022/11/06</a:t>
                      </a:r>
                      <a:endParaRPr lang="zh-CN" altLang="en-US"/>
                    </a:p>
                  </a:txBody>
                  <a:tcPr/>
                </a:tc>
              </a:tr>
              <a:tr h="843915">
                <a:tc>
                  <a:txBody>
                    <a:bodyPr/>
                    <a:p>
                      <a:pPr algn="ctr">
                        <a:buNone/>
                      </a:pPr>
                      <a:endParaRPr lang="zh-CN" altLang="en-US"/>
                    </a:p>
                    <a:p>
                      <a:pPr algn="ctr">
                        <a:buNone/>
                      </a:pPr>
                      <a:r>
                        <a:rPr lang="zh-CN" altLang="en-US"/>
                        <a:t>详细设计人员</a:t>
                      </a:r>
                      <a:endParaRPr lang="zh-CN" altLang="en-US"/>
                    </a:p>
                  </a:txBody>
                  <a:tcPr/>
                </a:tc>
                <a:tc>
                  <a:txBody>
                    <a:bodyPr/>
                    <a:p>
                      <a:pPr>
                        <a:buNone/>
                      </a:pPr>
                      <a:r>
                        <a:rPr lang="en-US" altLang="zh-CN"/>
                        <a:t>      </a:t>
                      </a:r>
                      <a:r>
                        <a:rPr lang="zh-CN" altLang="en-US"/>
                        <a:t>人机界面设计，过程设计，并撰写详细设计报告。</a:t>
                      </a:r>
                      <a:endParaRPr lang="zh-CN" altLang="en-US"/>
                    </a:p>
                  </a:txBody>
                  <a:tcPr/>
                </a:tc>
                <a:tc>
                  <a:txBody>
                    <a:bodyPr/>
                    <a:p>
                      <a:pPr algn="ctr">
                        <a:buNone/>
                      </a:pPr>
                      <a:r>
                        <a:rPr lang="zh-CN" altLang="en-US"/>
                        <a:t>司晨旭、吴佳丽、吴卓霖</a:t>
                      </a:r>
                      <a:endParaRPr lang="zh-CN" altLang="en-US"/>
                    </a:p>
                  </a:txBody>
                  <a:tcPr/>
                </a:tc>
                <a:tc>
                  <a:txBody>
                    <a:bodyPr/>
                    <a:p>
                      <a:pPr algn="ctr">
                        <a:buNone/>
                      </a:pPr>
                      <a:endParaRPr lang="zh-CN" altLang="en-US"/>
                    </a:p>
                    <a:p>
                      <a:pPr algn="ctr">
                        <a:buNone/>
                      </a:pPr>
                      <a:r>
                        <a:rPr lang="zh-CN" altLang="en-US"/>
                        <a:t>2022/11/07  ~  2022/11/20</a:t>
                      </a:r>
                      <a:endParaRPr lang="zh-CN" altLang="en-US"/>
                    </a:p>
                  </a:txBody>
                  <a:tcPr/>
                </a:tc>
              </a:tr>
              <a:tr h="758825">
                <a:tc>
                  <a:txBody>
                    <a:bodyPr/>
                    <a:p>
                      <a:pPr algn="ctr">
                        <a:buNone/>
                      </a:pPr>
                      <a:r>
                        <a:rPr lang="zh-CN" altLang="en-US"/>
                        <a:t>编码及测试人员</a:t>
                      </a:r>
                      <a:endParaRPr lang="zh-CN" altLang="en-US"/>
                    </a:p>
                  </a:txBody>
                  <a:tcPr/>
                </a:tc>
                <a:tc>
                  <a:txBody>
                    <a:bodyPr/>
                    <a:p>
                      <a:pPr>
                        <a:buNone/>
                      </a:pPr>
                      <a:r>
                        <a:rPr lang="zh-CN" altLang="en-US"/>
                        <a:t>编写代码并进行测试。</a:t>
                      </a:r>
                      <a:endParaRPr lang="zh-CN" altLang="en-US"/>
                    </a:p>
                  </a:txBody>
                  <a:tcPr/>
                </a:tc>
                <a:tc>
                  <a:txBody>
                    <a:bodyPr/>
                    <a:p>
                      <a:pPr algn="ctr">
                        <a:buNone/>
                      </a:pPr>
                      <a:r>
                        <a:rPr lang="zh-CN" altLang="en-US"/>
                        <a:t>司晨旭、吴佳丽、吴卓霖</a:t>
                      </a:r>
                      <a:endParaRPr lang="zh-CN" altLang="en-US"/>
                    </a:p>
                  </a:txBody>
                  <a:tcPr/>
                </a:tc>
                <a:tc>
                  <a:txBody>
                    <a:bodyPr/>
                    <a:p>
                      <a:pPr algn="ctr">
                        <a:buNone/>
                      </a:pPr>
                      <a:endParaRPr lang="zh-CN" altLang="en-US"/>
                    </a:p>
                    <a:p>
                      <a:pPr algn="ctr">
                        <a:buNone/>
                      </a:pPr>
                      <a:r>
                        <a:rPr lang="zh-CN" altLang="en-US"/>
                        <a:t>2022/11/21  ~  2022/12/18</a:t>
                      </a:r>
                      <a:endParaRPr lang="zh-CN" altLang="en-US"/>
                    </a:p>
                  </a:txBody>
                  <a:tcPr/>
                </a:tc>
              </a:tr>
              <a:tr h="758190">
                <a:tc>
                  <a:txBody>
                    <a:bodyPr/>
                    <a:p>
                      <a:pPr algn="ctr">
                        <a:buNone/>
                      </a:pPr>
                      <a:endParaRPr lang="zh-CN" altLang="en-US"/>
                    </a:p>
                    <a:p>
                      <a:pPr algn="ctr">
                        <a:buNone/>
                      </a:pPr>
                      <a:r>
                        <a:rPr lang="zh-CN" altLang="en-US"/>
                        <a:t>总结人员</a:t>
                      </a:r>
                      <a:endParaRPr lang="zh-CN" altLang="en-US"/>
                    </a:p>
                  </a:txBody>
                  <a:tcPr/>
                </a:tc>
                <a:tc>
                  <a:txBody>
                    <a:bodyPr/>
                    <a:p>
                      <a:pPr>
                        <a:buNone/>
                      </a:pPr>
                      <a:r>
                        <a:rPr lang="en-US" altLang="zh-CN"/>
                        <a:t>       </a:t>
                      </a:r>
                      <a:r>
                        <a:rPr lang="zh-CN" altLang="en-US"/>
                        <a:t>负责最后的收尾工作并撰写总结文档。</a:t>
                      </a:r>
                      <a:endParaRPr lang="zh-CN" altLang="en-US"/>
                    </a:p>
                  </a:txBody>
                  <a:tcPr/>
                </a:tc>
                <a:tc>
                  <a:txBody>
                    <a:bodyPr/>
                    <a:p>
                      <a:pPr algn="ctr">
                        <a:buNone/>
                      </a:pPr>
                      <a:r>
                        <a:rPr lang="zh-CN" altLang="en-US"/>
                        <a:t>司晨旭、吴佳丽、吴卓霖</a:t>
                      </a:r>
                      <a:endParaRPr lang="zh-CN" altLang="en-US"/>
                    </a:p>
                  </a:txBody>
                  <a:tcPr/>
                </a:tc>
                <a:tc>
                  <a:txBody>
                    <a:bodyPr/>
                    <a:p>
                      <a:pPr algn="ctr">
                        <a:buNone/>
                      </a:pPr>
                      <a:endParaRPr lang="zh-CN" altLang="en-US"/>
                    </a:p>
                    <a:p>
                      <a:pPr algn="ctr">
                        <a:buNone/>
                      </a:pPr>
                      <a:r>
                        <a:rPr lang="zh-CN" altLang="en-US"/>
                        <a:t>2022/12/19  ~  2022/12/30</a:t>
                      </a:r>
                      <a:endParaRPr lang="zh-CN" altLang="en-US"/>
                    </a:p>
                  </a:txBody>
                  <a:tcPr/>
                </a:tc>
              </a:tr>
            </a:tbl>
          </a:graphicData>
        </a:graphic>
      </p:graphicFrame>
    </p:spTree>
    <p:custDataLst>
      <p:tags r:id="rId2"/>
    </p:custDataLst>
  </p:cSld>
  <p:clrMapOvr>
    <a:masterClrMapping/>
  </p:clrMapOvr>
  <p:transition advTm="2000">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476885" y="438785"/>
            <a:ext cx="3442335" cy="75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2800" b="1">
                <a:solidFill>
                  <a:srgbClr val="0070C0"/>
                </a:solidFill>
              </a:rPr>
              <a:t>预算及会议记录</a:t>
            </a:r>
            <a:endParaRPr lang="zh-CN" altLang="en-US" sz="2800" b="1">
              <a:solidFill>
                <a:srgbClr val="0070C0"/>
              </a:solidFill>
            </a:endParaRPr>
          </a:p>
        </p:txBody>
      </p:sp>
      <p:sp>
        <p:nvSpPr>
          <p:cNvPr id="3" name="文本框 2"/>
          <p:cNvSpPr txBox="1"/>
          <p:nvPr/>
        </p:nvSpPr>
        <p:spPr>
          <a:xfrm>
            <a:off x="1308735" y="1337945"/>
            <a:ext cx="4631690" cy="2168525"/>
          </a:xfrm>
          <a:prstGeom prst="rect">
            <a:avLst/>
          </a:prstGeom>
          <a:noFill/>
          <a:ln>
            <a:solidFill>
              <a:schemeClr val="tx1"/>
            </a:solidFill>
          </a:ln>
        </p:spPr>
        <p:txBody>
          <a:bodyPr wrap="square" rtlCol="0">
            <a:spAutoFit/>
          </a:bodyPr>
          <a:p>
            <a:pPr>
              <a:lnSpc>
                <a:spcPct val="150000"/>
              </a:lnSpc>
            </a:pPr>
            <a:r>
              <a:rPr lang="zh-CN" altLang="en-US"/>
              <a:t>经济预算：无</a:t>
            </a:r>
            <a:endParaRPr lang="zh-CN" altLang="en-US"/>
          </a:p>
          <a:p>
            <a:pPr>
              <a:lnSpc>
                <a:spcPct val="150000"/>
              </a:lnSpc>
            </a:pPr>
            <a:r>
              <a:rPr lang="zh-CN" altLang="en-US"/>
              <a:t>人力预算：</a:t>
            </a:r>
            <a:r>
              <a:rPr lang="en-US" altLang="zh-CN"/>
              <a:t>0.5</a:t>
            </a:r>
            <a:r>
              <a:rPr lang="zh-CN" altLang="en-US"/>
              <a:t>小时</a:t>
            </a:r>
            <a:r>
              <a:rPr lang="en-US" altLang="zh-CN"/>
              <a:t>/</a:t>
            </a:r>
            <a:r>
              <a:rPr lang="zh-CN" altLang="en-US"/>
              <a:t>天</a:t>
            </a:r>
            <a:endParaRPr lang="zh-CN" altLang="en-US"/>
          </a:p>
          <a:p>
            <a:pPr>
              <a:lnSpc>
                <a:spcPct val="150000"/>
              </a:lnSpc>
            </a:pPr>
            <a:r>
              <a:rPr lang="en-US" altLang="zh-CN"/>
              <a:t>	      2</a:t>
            </a:r>
            <a:r>
              <a:rPr lang="zh-CN" altLang="en-US"/>
              <a:t>会议</a:t>
            </a:r>
            <a:r>
              <a:rPr lang="en-US" altLang="zh-CN"/>
              <a:t>/</a:t>
            </a:r>
            <a:r>
              <a:rPr lang="zh-CN" altLang="en-US"/>
              <a:t>周</a:t>
            </a:r>
            <a:endParaRPr lang="zh-CN" altLang="en-US"/>
          </a:p>
          <a:p>
            <a:pPr>
              <a:lnSpc>
                <a:spcPct val="150000"/>
              </a:lnSpc>
            </a:pPr>
            <a:r>
              <a:rPr lang="en-US" altLang="zh-CN"/>
              <a:t>	</a:t>
            </a:r>
            <a:r>
              <a:rPr lang="zh-CN" altLang="en-US"/>
              <a:t>（周三晚</a:t>
            </a:r>
            <a:r>
              <a:rPr lang="en-US" altLang="zh-CN">
                <a:sym typeface="+mn-ea"/>
              </a:rPr>
              <a:t>18:00~19:00</a:t>
            </a:r>
            <a:endParaRPr lang="en-US" altLang="zh-CN">
              <a:sym typeface="+mn-ea"/>
            </a:endParaRPr>
          </a:p>
          <a:p>
            <a:pPr>
              <a:lnSpc>
                <a:spcPct val="150000"/>
              </a:lnSpc>
            </a:pPr>
            <a:r>
              <a:rPr lang="en-US" altLang="zh-CN"/>
              <a:t>	   </a:t>
            </a:r>
            <a:r>
              <a:rPr lang="zh-CN" altLang="en-US"/>
              <a:t>周六晚</a:t>
            </a:r>
            <a:r>
              <a:rPr lang="en-US" altLang="zh-CN"/>
              <a:t>18:00~19:30</a:t>
            </a:r>
            <a:r>
              <a:rPr lang="zh-CN" altLang="en-US"/>
              <a:t>）</a:t>
            </a:r>
            <a:endParaRPr lang="zh-CN" altLang="en-US"/>
          </a:p>
        </p:txBody>
      </p:sp>
      <p:sp>
        <p:nvSpPr>
          <p:cNvPr id="4" name="文本框 3"/>
          <p:cNvSpPr txBox="1"/>
          <p:nvPr/>
        </p:nvSpPr>
        <p:spPr>
          <a:xfrm>
            <a:off x="6930390" y="2231390"/>
            <a:ext cx="4423410" cy="2584450"/>
          </a:xfrm>
          <a:prstGeom prst="rect">
            <a:avLst/>
          </a:prstGeom>
          <a:noFill/>
          <a:ln>
            <a:solidFill>
              <a:schemeClr val="tx1"/>
            </a:solidFill>
          </a:ln>
        </p:spPr>
        <p:txBody>
          <a:bodyPr wrap="square" rtlCol="0">
            <a:spAutoFit/>
          </a:bodyPr>
          <a:p>
            <a:pPr>
              <a:lnSpc>
                <a:spcPct val="150000"/>
              </a:lnSpc>
            </a:pPr>
            <a:r>
              <a:rPr lang="zh-CN" altLang="en-US"/>
              <a:t>时间：</a:t>
            </a:r>
            <a:r>
              <a:rPr lang="en-US" altLang="zh-CN"/>
              <a:t>2022</a:t>
            </a:r>
            <a:r>
              <a:rPr lang="zh-CN" altLang="en-US"/>
              <a:t>年</a:t>
            </a:r>
            <a:r>
              <a:rPr lang="en-US" altLang="zh-CN"/>
              <a:t>10</a:t>
            </a:r>
            <a:r>
              <a:rPr lang="zh-CN" altLang="en-US"/>
              <a:t>月</a:t>
            </a:r>
            <a:r>
              <a:rPr lang="en-US" altLang="zh-CN"/>
              <a:t>1</a:t>
            </a:r>
            <a:r>
              <a:rPr lang="zh-CN" altLang="en-US"/>
              <a:t>日</a:t>
            </a:r>
            <a:r>
              <a:rPr lang="en-US" altLang="zh-CN"/>
              <a:t>  18:00~19:30</a:t>
            </a:r>
            <a:endParaRPr lang="en-US" altLang="zh-CN"/>
          </a:p>
          <a:p>
            <a:pPr>
              <a:lnSpc>
                <a:spcPct val="150000"/>
              </a:lnSpc>
            </a:pPr>
            <a:r>
              <a:rPr lang="zh-CN" altLang="en-US"/>
              <a:t>地点：线上语音通话</a:t>
            </a:r>
            <a:endParaRPr lang="zh-CN" altLang="en-US"/>
          </a:p>
          <a:p>
            <a:pPr>
              <a:lnSpc>
                <a:spcPct val="150000"/>
              </a:lnSpc>
            </a:pPr>
            <a:r>
              <a:rPr lang="zh-CN" altLang="en-US"/>
              <a:t>内容：项目计划撰写分工</a:t>
            </a:r>
            <a:endParaRPr lang="zh-CN" altLang="en-US"/>
          </a:p>
          <a:p>
            <a:pPr>
              <a:lnSpc>
                <a:spcPct val="150000"/>
              </a:lnSpc>
            </a:pPr>
            <a:r>
              <a:rPr lang="en-US" altLang="zh-CN"/>
              <a:t>          </a:t>
            </a:r>
            <a:r>
              <a:rPr lang="zh-CN" altLang="en-US"/>
              <a:t>讨论项目工程搭建</a:t>
            </a:r>
            <a:endParaRPr lang="zh-CN" altLang="en-US"/>
          </a:p>
          <a:p>
            <a:pPr>
              <a:lnSpc>
                <a:spcPct val="150000"/>
              </a:lnSpc>
            </a:pPr>
            <a:r>
              <a:rPr lang="en-US" altLang="zh-CN"/>
              <a:t>          </a:t>
            </a:r>
            <a:r>
              <a:rPr lang="zh-CN" altLang="en-US"/>
              <a:t>讨论项目计划进程</a:t>
            </a:r>
            <a:endParaRPr lang="zh-CN" altLang="en-US"/>
          </a:p>
          <a:p>
            <a:pPr>
              <a:lnSpc>
                <a:spcPct val="150000"/>
              </a:lnSpc>
            </a:pPr>
            <a:r>
              <a:rPr lang="en-US" altLang="zh-CN"/>
              <a:t>          </a:t>
            </a:r>
            <a:r>
              <a:rPr lang="zh-CN" altLang="en-US"/>
              <a:t>项目计划书整合</a:t>
            </a:r>
            <a:endParaRPr lang="zh-CN" altLang="en-US"/>
          </a:p>
        </p:txBody>
      </p:sp>
      <p:sp>
        <p:nvSpPr>
          <p:cNvPr id="5" name="文本框 4"/>
          <p:cNvSpPr txBox="1"/>
          <p:nvPr/>
        </p:nvSpPr>
        <p:spPr>
          <a:xfrm>
            <a:off x="832485" y="3858260"/>
            <a:ext cx="5583555" cy="2584450"/>
          </a:xfrm>
          <a:prstGeom prst="rect">
            <a:avLst/>
          </a:prstGeom>
          <a:noFill/>
          <a:ln>
            <a:solidFill>
              <a:schemeClr val="tx1"/>
            </a:solidFill>
          </a:ln>
        </p:spPr>
        <p:txBody>
          <a:bodyPr wrap="square" rtlCol="0">
            <a:spAutoFit/>
          </a:bodyPr>
          <a:p>
            <a:pPr>
              <a:lnSpc>
                <a:spcPct val="150000"/>
              </a:lnSpc>
            </a:pPr>
            <a:r>
              <a:rPr lang="zh-CN" altLang="en-US"/>
              <a:t>人员：小组软件项目开发成员、用户</a:t>
            </a:r>
            <a:endParaRPr lang="zh-CN" altLang="en-US"/>
          </a:p>
          <a:p>
            <a:pPr>
              <a:lnSpc>
                <a:spcPct val="150000"/>
              </a:lnSpc>
            </a:pPr>
            <a:r>
              <a:rPr lang="zh-CN" altLang="en-US"/>
              <a:t>工具：Office、PowerDesigner、Project、Git、Axure RP、Bugzilla、Android Studio、Visual Studio Code</a:t>
            </a:r>
            <a:endParaRPr lang="zh-CN" altLang="en-US"/>
          </a:p>
          <a:p>
            <a:pPr>
              <a:lnSpc>
                <a:spcPct val="150000"/>
              </a:lnSpc>
            </a:pPr>
            <a:r>
              <a:rPr lang="zh-CN" altLang="en-US"/>
              <a:t>办公室：自习教室教二和宿舍 </a:t>
            </a:r>
            <a:endParaRPr lang="zh-CN" altLang="en-US"/>
          </a:p>
          <a:p>
            <a:pPr>
              <a:lnSpc>
                <a:spcPct val="150000"/>
              </a:lnSpc>
            </a:pPr>
            <a:r>
              <a:rPr lang="zh-CN" altLang="en-US"/>
              <a:t>实验设备：个人PC机、笔记本、安卓手机 </a:t>
            </a:r>
            <a:endParaRPr lang="zh-CN" altLang="en-US"/>
          </a:p>
        </p:txBody>
      </p:sp>
    </p:spTree>
    <p:custDataLst>
      <p:tags r:id="rId1"/>
    </p:custDataLst>
  </p:cSld>
  <p:clrMapOvr>
    <a:masterClrMapping/>
  </p:clrMapOvr>
  <p:transition advTm="2000">
    <p:wedg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3"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a:t>
            </a:r>
            <a:endParaRPr lang="zh-CN" altLang="en-US">
              <a:cs typeface="+mn-ea"/>
              <a:sym typeface="+mn-lt"/>
            </a:endParaRPr>
          </a:p>
        </p:txBody>
      </p:sp>
      <p:sp>
        <p:nvSpPr>
          <p:cNvPr id="11" name="图形"/>
          <p:cNvSpPr txBox="1"/>
          <p:nvPr/>
        </p:nvSpPr>
        <p:spPr>
          <a:xfrm>
            <a:off x="1414145" y="2015490"/>
            <a:ext cx="9370695" cy="132207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8000" i="0" u="none" strike="noStrike" kern="1200" cap="none" spc="0" normalizeH="0" baseline="0" noProof="0">
                <a:ln>
                  <a:noFill/>
                </a:ln>
                <a:solidFill>
                  <a:schemeClr val="tx1">
                    <a:lumMod val="85000"/>
                    <a:lumOff val="15000"/>
                  </a:schemeClr>
                </a:solidFill>
                <a:effectLst>
                  <a:glow rad="139700">
                    <a:schemeClr val="bg1">
                      <a:alpha val="40000"/>
                    </a:schemeClr>
                  </a:glow>
                </a:effectLst>
                <a:uLnTx/>
                <a:uFillTx/>
                <a:cs typeface="+mn-ea"/>
                <a:sym typeface="+mn-lt"/>
              </a:rPr>
              <a:t>谢谢您的观赏聆听</a:t>
            </a:r>
            <a:endParaRPr kumimoji="0" lang="zh-CN" altLang="en-US" sz="8000" i="0" u="none" strike="noStrike" kern="1200" cap="none" spc="0" normalizeH="0" baseline="0" noProof="0">
              <a:ln>
                <a:noFill/>
              </a:ln>
              <a:solidFill>
                <a:schemeClr val="tx1">
                  <a:lumMod val="85000"/>
                  <a:lumOff val="15000"/>
                </a:schemeClr>
              </a:solidFill>
              <a:effectLst>
                <a:glow rad="139700">
                  <a:schemeClr val="bg1">
                    <a:alpha val="40000"/>
                  </a:schemeClr>
                </a:glow>
              </a:effectLst>
              <a:uLnTx/>
              <a:uFillTx/>
              <a:cs typeface="+mn-ea"/>
              <a:sym typeface="+mn-lt"/>
            </a:endParaRPr>
          </a:p>
        </p:txBody>
      </p:sp>
      <p:grpSp>
        <p:nvGrpSpPr>
          <p:cNvPr id="28" name="组合 27"/>
          <p:cNvGrpSpPr/>
          <p:nvPr/>
        </p:nvGrpSpPr>
        <p:grpSpPr>
          <a:xfrm>
            <a:off x="895350" y="3330575"/>
            <a:ext cx="9958705" cy="352425"/>
            <a:chOff x="1410" y="5245"/>
            <a:chExt cx="15683" cy="555"/>
          </a:xfrm>
        </p:grpSpPr>
        <p:sp>
          <p:nvSpPr>
            <p:cNvPr id="29" name="图形"/>
            <p:cNvSpPr/>
            <p:nvPr/>
          </p:nvSpPr>
          <p:spPr>
            <a:xfrm>
              <a:off x="6214" y="5245"/>
              <a:ext cx="6688" cy="555"/>
            </a:xfrm>
            <a:prstGeom prst="roundRect">
              <a:avLst>
                <a:gd name="adj" fmla="val 50000"/>
              </a:avLst>
            </a:prstGeom>
            <a:gradFill>
              <a:gsLst>
                <a:gs pos="0">
                  <a:srgbClr val="E4D178"/>
                </a:gs>
                <a:gs pos="100000">
                  <a:srgbClr val="DDC367"/>
                </a:gs>
              </a:gsLst>
              <a:lin ang="2700000" scaled="0"/>
            </a:gradFill>
            <a:ln w="6350" cap="flat" cmpd="sng" algn="ctr">
              <a:noFill/>
              <a:prstDash val="solid"/>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i="0" u="none" strike="noStrike" kern="1200" cap="none" spc="0" normalizeH="0" baseline="0" noProof="0" dirty="0">
                  <a:ln>
                    <a:noFill/>
                  </a:ln>
                  <a:solidFill>
                    <a:schemeClr val="tx2">
                      <a:alpha val="70000"/>
                    </a:schemeClr>
                  </a:solidFill>
                  <a:effectLst>
                    <a:outerShdw blurRad="38100" dist="38100" dir="2700000" algn="tl">
                      <a:srgbClr val="000000">
                        <a:alpha val="43137"/>
                      </a:srgbClr>
                    </a:outerShdw>
                  </a:effectLst>
                  <a:uLnTx/>
                  <a:uFillTx/>
                  <a:latin typeface="华文彩云" panose="02010800040101010101" charset="-122"/>
                  <a:ea typeface="华文彩云" panose="02010800040101010101" charset="-122"/>
                  <a:cs typeface="+mn-ea"/>
                  <a:sym typeface="+mn-lt"/>
                </a:rPr>
                <a:t>本次分工</a:t>
              </a:r>
              <a:endParaRPr kumimoji="0" lang="zh-CN" altLang="en-US" sz="2400" i="0" u="none" strike="noStrike" kern="1200" cap="none" spc="0" normalizeH="0" baseline="0" noProof="0" dirty="0">
                <a:ln>
                  <a:noFill/>
                </a:ln>
                <a:solidFill>
                  <a:schemeClr val="tx2">
                    <a:alpha val="70000"/>
                  </a:schemeClr>
                </a:solidFill>
                <a:effectLst>
                  <a:outerShdw blurRad="38100" dist="38100" dir="2700000" algn="tl">
                    <a:srgbClr val="000000">
                      <a:alpha val="43137"/>
                    </a:srgbClr>
                  </a:outerShdw>
                </a:effectLst>
                <a:uLnTx/>
                <a:uFillTx/>
                <a:latin typeface="华文彩云" panose="02010800040101010101" charset="-122"/>
                <a:ea typeface="华文彩云" panose="02010800040101010101" charset="-122"/>
                <a:cs typeface="+mn-ea"/>
                <a:sym typeface="+mn-lt"/>
              </a:endParaRPr>
            </a:p>
          </p:txBody>
        </p:sp>
        <p:grpSp>
          <p:nvGrpSpPr>
            <p:cNvPr id="30" name="组合 29"/>
            <p:cNvGrpSpPr/>
            <p:nvPr/>
          </p:nvGrpSpPr>
          <p:grpSpPr>
            <a:xfrm>
              <a:off x="4592" y="5523"/>
              <a:ext cx="9713" cy="55"/>
              <a:chOff x="4524" y="5444"/>
              <a:chExt cx="9713" cy="55"/>
            </a:xfrm>
          </p:grpSpPr>
          <p:cxnSp>
            <p:nvCxnSpPr>
              <p:cNvPr id="32" name="图形"/>
              <p:cNvCxnSpPr/>
              <p:nvPr/>
            </p:nvCxnSpPr>
            <p:spPr>
              <a:xfrm flipH="1">
                <a:off x="4524" y="5499"/>
                <a:ext cx="1211"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3" name="图形"/>
              <p:cNvCxnSpPr/>
              <p:nvPr/>
            </p:nvCxnSpPr>
            <p:spPr>
              <a:xfrm flipH="1">
                <a:off x="13125" y="5444"/>
                <a:ext cx="1112"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4" name="图形"/>
            <p:cNvGrpSpPr/>
            <p:nvPr/>
          </p:nvGrpSpPr>
          <p:grpSpPr>
            <a:xfrm>
              <a:off x="16892" y="5267"/>
              <a:ext cx="201" cy="341"/>
              <a:chOff x="373626" y="2399071"/>
              <a:chExt cx="235974" cy="393290"/>
            </a:xfrm>
          </p:grpSpPr>
          <p:cxnSp>
            <p:nvCxnSpPr>
              <p:cNvPr id="35" name="图形"/>
              <p:cNvCxnSpPr/>
              <p:nvPr/>
            </p:nvCxnSpPr>
            <p:spPr>
              <a:xfrm>
                <a:off x="373626" y="2399071"/>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图形"/>
              <p:cNvCxnSpPr/>
              <p:nvPr/>
            </p:nvCxnSpPr>
            <p:spPr>
              <a:xfrm flipH="1">
                <a:off x="373626" y="2595716"/>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7" name="图形"/>
            <p:cNvGrpSpPr/>
            <p:nvPr/>
          </p:nvGrpSpPr>
          <p:grpSpPr>
            <a:xfrm flipH="1">
              <a:off x="1410" y="5267"/>
              <a:ext cx="201" cy="341"/>
              <a:chOff x="373626" y="2399071"/>
              <a:chExt cx="235974" cy="393290"/>
            </a:xfrm>
          </p:grpSpPr>
          <p:cxnSp>
            <p:nvCxnSpPr>
              <p:cNvPr id="38" name="图形"/>
              <p:cNvCxnSpPr/>
              <p:nvPr/>
            </p:nvCxnSpPr>
            <p:spPr>
              <a:xfrm>
                <a:off x="373626" y="2399071"/>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图形"/>
              <p:cNvCxnSpPr/>
              <p:nvPr/>
            </p:nvCxnSpPr>
            <p:spPr>
              <a:xfrm flipH="1">
                <a:off x="373626" y="2595716"/>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4" name="文本框 3"/>
          <p:cNvSpPr txBox="1"/>
          <p:nvPr/>
        </p:nvSpPr>
        <p:spPr>
          <a:xfrm>
            <a:off x="894715" y="4227830"/>
            <a:ext cx="8378825" cy="1938020"/>
          </a:xfrm>
          <a:prstGeom prst="rect">
            <a:avLst/>
          </a:prstGeom>
          <a:noFill/>
        </p:spPr>
        <p:txBody>
          <a:bodyPr wrap="square" rtlCol="0">
            <a:spAutoFit/>
          </a:bodyPr>
          <a:p>
            <a:pPr algn="ctr">
              <a:lnSpc>
                <a:spcPct val="100000"/>
              </a:lnSpc>
            </a:pPr>
            <a:r>
              <a:rPr lang="zh-CN" sz="2000" b="1">
                <a:latin typeface="幼圆" panose="02010509060101010101" charset="-122"/>
                <a:ea typeface="幼圆" panose="02010509060101010101" charset="-122"/>
                <a:cs typeface="幼圆" panose="02010509060101010101" charset="-122"/>
              </a:rPr>
              <a:t>司晨旭</a:t>
            </a:r>
            <a:r>
              <a:rPr lang="en-US" altLang="zh-CN" sz="2000" b="1">
                <a:latin typeface="幼圆" panose="02010509060101010101" charset="-122"/>
                <a:ea typeface="幼圆" panose="02010509060101010101" charset="-122"/>
                <a:cs typeface="幼圆" panose="02010509060101010101" charset="-122"/>
              </a:rPr>
              <a:t> </a:t>
            </a:r>
            <a:r>
              <a:rPr lang="zh-CN" altLang="en-US" sz="2000" b="1">
                <a:latin typeface="幼圆" panose="02010509060101010101" charset="-122"/>
                <a:ea typeface="幼圆" panose="02010509060101010101" charset="-122"/>
                <a:cs typeface="幼圆" panose="02010509060101010101" charset="-122"/>
              </a:rPr>
              <a:t>（项目计划书撰写）</a:t>
            </a:r>
            <a:r>
              <a:rPr lang="en-US" altLang="zh-CN" sz="2000" b="1">
                <a:latin typeface="幼圆" panose="02010509060101010101" charset="-122"/>
                <a:ea typeface="幼圆" panose="02010509060101010101" charset="-122"/>
                <a:cs typeface="幼圆" panose="02010509060101010101" charset="-122"/>
              </a:rPr>
              <a:t>  </a:t>
            </a:r>
            <a:r>
              <a:rPr lang="zh-CN" altLang="en-US" sz="2000" b="1">
                <a:latin typeface="幼圆" panose="02010509060101010101" charset="-122"/>
                <a:ea typeface="幼圆" panose="02010509060101010101" charset="-122"/>
                <a:cs typeface="幼圆" panose="02010509060101010101" charset="-122"/>
                <a:sym typeface="+mn-ea"/>
              </a:rPr>
              <a:t>评分【</a:t>
            </a:r>
            <a:r>
              <a:rPr lang="en-US" altLang="zh-CN" sz="2000" b="1">
                <a:latin typeface="幼圆" panose="02010509060101010101" charset="-122"/>
                <a:ea typeface="幼圆" panose="02010509060101010101" charset="-122"/>
                <a:cs typeface="幼圆" panose="02010509060101010101" charset="-122"/>
                <a:sym typeface="+mn-ea"/>
              </a:rPr>
              <a:t>90</a:t>
            </a:r>
            <a:r>
              <a:rPr lang="zh-CN" altLang="en-US" sz="2000" b="1">
                <a:latin typeface="幼圆" panose="02010509060101010101" charset="-122"/>
                <a:ea typeface="幼圆" panose="02010509060101010101" charset="-122"/>
                <a:cs typeface="幼圆" panose="02010509060101010101" charset="-122"/>
                <a:sym typeface="+mn-ea"/>
              </a:rPr>
              <a:t>】</a:t>
            </a:r>
            <a:endParaRPr lang="zh-CN" sz="2000" b="1">
              <a:latin typeface="幼圆" panose="02010509060101010101" charset="-122"/>
              <a:ea typeface="幼圆" panose="02010509060101010101" charset="-122"/>
              <a:cs typeface="幼圆" panose="02010509060101010101" charset="-122"/>
            </a:endParaRPr>
          </a:p>
          <a:p>
            <a:pPr algn="ctr">
              <a:lnSpc>
                <a:spcPct val="100000"/>
              </a:lnSpc>
            </a:pPr>
            <a:endParaRPr lang="zh-CN" sz="2000" b="1">
              <a:latin typeface="幼圆" panose="02010509060101010101" charset="-122"/>
              <a:ea typeface="幼圆" panose="02010509060101010101" charset="-122"/>
              <a:cs typeface="幼圆" panose="02010509060101010101" charset="-122"/>
            </a:endParaRPr>
          </a:p>
          <a:p>
            <a:pPr algn="ctr">
              <a:lnSpc>
                <a:spcPct val="100000"/>
              </a:lnSpc>
            </a:pPr>
            <a:r>
              <a:rPr lang="zh-CN" sz="2000" b="1">
                <a:latin typeface="幼圆" panose="02010509060101010101" charset="-122"/>
                <a:ea typeface="幼圆" panose="02010509060101010101" charset="-122"/>
                <a:cs typeface="幼圆" panose="02010509060101010101" charset="-122"/>
              </a:rPr>
              <a:t>吴卓霖（可行性分析报告撰写）</a:t>
            </a:r>
            <a:r>
              <a:rPr lang="en-US" altLang="zh-CN" sz="2000" b="1">
                <a:latin typeface="幼圆" panose="02010509060101010101" charset="-122"/>
                <a:ea typeface="幼圆" panose="02010509060101010101" charset="-122"/>
                <a:cs typeface="幼圆" panose="02010509060101010101" charset="-122"/>
              </a:rPr>
              <a:t>  </a:t>
            </a:r>
            <a:r>
              <a:rPr lang="zh-CN" altLang="en-US" sz="2000" b="1">
                <a:latin typeface="幼圆" panose="02010509060101010101" charset="-122"/>
                <a:ea typeface="幼圆" panose="02010509060101010101" charset="-122"/>
                <a:cs typeface="幼圆" panose="02010509060101010101" charset="-122"/>
                <a:sym typeface="+mn-ea"/>
              </a:rPr>
              <a:t>评分【</a:t>
            </a:r>
            <a:r>
              <a:rPr lang="en-US" altLang="zh-CN" sz="2000" b="1">
                <a:latin typeface="幼圆" panose="02010509060101010101" charset="-122"/>
                <a:ea typeface="幼圆" panose="02010509060101010101" charset="-122"/>
                <a:cs typeface="幼圆" panose="02010509060101010101" charset="-122"/>
                <a:sym typeface="+mn-ea"/>
              </a:rPr>
              <a:t>96</a:t>
            </a:r>
            <a:r>
              <a:rPr lang="zh-CN" altLang="en-US" sz="2000" b="1">
                <a:latin typeface="幼圆" panose="02010509060101010101" charset="-122"/>
                <a:ea typeface="幼圆" panose="02010509060101010101" charset="-122"/>
                <a:cs typeface="幼圆" panose="02010509060101010101" charset="-122"/>
                <a:sym typeface="+mn-ea"/>
              </a:rPr>
              <a:t>】</a:t>
            </a:r>
            <a:endParaRPr lang="zh-CN" sz="2000" b="1">
              <a:latin typeface="幼圆" panose="02010509060101010101" charset="-122"/>
              <a:ea typeface="幼圆" panose="02010509060101010101" charset="-122"/>
              <a:cs typeface="幼圆" panose="02010509060101010101" charset="-122"/>
            </a:endParaRPr>
          </a:p>
          <a:p>
            <a:pPr algn="ctr">
              <a:lnSpc>
                <a:spcPct val="100000"/>
              </a:lnSpc>
            </a:pPr>
            <a:endParaRPr lang="zh-CN" sz="2000" b="1">
              <a:latin typeface="幼圆" panose="02010509060101010101" charset="-122"/>
              <a:ea typeface="幼圆" panose="02010509060101010101" charset="-122"/>
              <a:cs typeface="幼圆" panose="02010509060101010101" charset="-122"/>
            </a:endParaRPr>
          </a:p>
          <a:p>
            <a:pPr algn="ctr">
              <a:lnSpc>
                <a:spcPct val="100000"/>
              </a:lnSpc>
            </a:pPr>
            <a:r>
              <a:rPr lang="zh-CN" altLang="en-US" sz="2000" b="1">
                <a:latin typeface="幼圆" panose="02010509060101010101" charset="-122"/>
                <a:ea typeface="幼圆" panose="02010509060101010101" charset="-122"/>
                <a:cs typeface="幼圆" panose="02010509060101010101" charset="-122"/>
              </a:rPr>
              <a:t>吴佳丽（</a:t>
            </a:r>
            <a:r>
              <a:rPr lang="en-US" altLang="zh-CN" sz="2000" b="1">
                <a:latin typeface="幼圆" panose="02010509060101010101" charset="-122"/>
                <a:ea typeface="幼圆" panose="02010509060101010101" charset="-122"/>
                <a:cs typeface="幼圆" panose="02010509060101010101" charset="-122"/>
              </a:rPr>
              <a:t>PPT</a:t>
            </a:r>
            <a:r>
              <a:rPr lang="zh-CN" altLang="en-US" sz="2000" b="1">
                <a:latin typeface="幼圆" panose="02010509060101010101" charset="-122"/>
                <a:ea typeface="幼圆" panose="02010509060101010101" charset="-122"/>
                <a:cs typeface="幼圆" panose="02010509060101010101" charset="-122"/>
              </a:rPr>
              <a:t>制作、进度计划、甘特图制作、文档润色）</a:t>
            </a:r>
            <a:r>
              <a:rPr lang="en-US" altLang="zh-CN" sz="2000" b="1">
                <a:latin typeface="幼圆" panose="02010509060101010101" charset="-122"/>
                <a:ea typeface="幼圆" panose="02010509060101010101" charset="-122"/>
                <a:cs typeface="幼圆" panose="02010509060101010101" charset="-122"/>
              </a:rPr>
              <a:t>  </a:t>
            </a:r>
            <a:r>
              <a:rPr lang="zh-CN" altLang="en-US" sz="2000" b="1">
                <a:latin typeface="幼圆" panose="02010509060101010101" charset="-122"/>
                <a:ea typeface="幼圆" panose="02010509060101010101" charset="-122"/>
                <a:cs typeface="幼圆" panose="02010509060101010101" charset="-122"/>
              </a:rPr>
              <a:t>评分【</a:t>
            </a:r>
            <a:r>
              <a:rPr lang="en-US" altLang="zh-CN" sz="2000" b="1">
                <a:latin typeface="幼圆" panose="02010509060101010101" charset="-122"/>
                <a:ea typeface="幼圆" panose="02010509060101010101" charset="-122"/>
                <a:cs typeface="幼圆" panose="02010509060101010101" charset="-122"/>
              </a:rPr>
              <a:t>92</a:t>
            </a:r>
            <a:r>
              <a:rPr lang="zh-CN" altLang="en-US" sz="2000" b="1">
                <a:latin typeface="幼圆" panose="02010509060101010101" charset="-122"/>
                <a:ea typeface="幼圆" panose="02010509060101010101" charset="-122"/>
                <a:cs typeface="幼圆" panose="02010509060101010101" charset="-122"/>
              </a:rPr>
              <a:t>】</a:t>
            </a:r>
            <a:endParaRPr lang="zh-CN" altLang="en-US" sz="2000" b="1">
              <a:latin typeface="幼圆" panose="02010509060101010101" charset="-122"/>
              <a:ea typeface="幼圆" panose="02010509060101010101" charset="-122"/>
              <a:cs typeface="幼圆" panose="02010509060101010101" charset="-122"/>
            </a:endParaRPr>
          </a:p>
          <a:p>
            <a:pPr algn="ctr">
              <a:lnSpc>
                <a:spcPct val="100000"/>
              </a:lnSpc>
            </a:pPr>
            <a:endParaRPr lang="zh-CN" altLang="en-US" sz="2000" b="1">
              <a:latin typeface="幼圆" panose="02010509060101010101" charset="-122"/>
              <a:ea typeface="幼圆" panose="02010509060101010101" charset="-122"/>
              <a:cs typeface="幼圆" panose="02010509060101010101" charset="-122"/>
            </a:endParaRPr>
          </a:p>
        </p:txBody>
      </p:sp>
    </p:spTree>
    <p:custDataLst>
      <p:tags r:id="rId2"/>
    </p:custData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4"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p:cNvGrpSpPr/>
          <p:nvPr/>
        </p:nvGrpSpPr>
        <p:grpSpPr>
          <a:xfrm>
            <a:off x="1172210" y="2308225"/>
            <a:ext cx="2147570" cy="3241040"/>
            <a:chOff x="1846" y="3635"/>
            <a:chExt cx="3382" cy="5104"/>
          </a:xfrm>
        </p:grpSpPr>
        <p:grpSp>
          <p:nvGrpSpPr>
            <p:cNvPr id="31" name="组合 30"/>
            <p:cNvGrpSpPr/>
            <p:nvPr/>
          </p:nvGrpSpPr>
          <p:grpSpPr>
            <a:xfrm>
              <a:off x="1846" y="4313"/>
              <a:ext cx="3383" cy="4427"/>
              <a:chOff x="2014" y="3653"/>
              <a:chExt cx="3383" cy="3737"/>
            </a:xfrm>
          </p:grpSpPr>
          <p:sp>
            <p:nvSpPr>
              <p:cNvPr id="11" name="图形" descr="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
              <p:cNvSpPr/>
              <p:nvPr/>
            </p:nvSpPr>
            <p:spPr>
              <a:xfrm>
                <a:off x="2014" y="3653"/>
                <a:ext cx="3383" cy="3737"/>
              </a:xfrm>
              <a:prstGeom prst="roundRect">
                <a:avLst>
                  <a:gd name="adj" fmla="val 4365"/>
                </a:avLst>
              </a:prstGeom>
              <a:solidFill>
                <a:schemeClr val="bg1"/>
              </a:solidFill>
              <a:ln>
                <a:noFill/>
              </a:ln>
              <a:effectLst>
                <a:outerShdw blurRad="50800" dist="38100" dir="5400000" algn="t" rotWithShape="0">
                  <a:srgbClr val="DDC36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alpha val="62000"/>
                    </a:prstClr>
                  </a:solidFill>
                  <a:effectLst/>
                  <a:uLnTx/>
                  <a:uFillTx/>
                  <a:cs typeface="+mn-ea"/>
                  <a:sym typeface="+mn-lt"/>
                </a:endParaRPr>
              </a:p>
            </p:txBody>
          </p:sp>
          <p:sp>
            <p:nvSpPr>
              <p:cNvPr id="33" name="图形"/>
              <p:cNvSpPr txBox="1"/>
              <p:nvPr/>
            </p:nvSpPr>
            <p:spPr>
              <a:xfrm>
                <a:off x="2170" y="5028"/>
                <a:ext cx="3149" cy="571"/>
              </a:xfrm>
              <a:prstGeom prst="rect">
                <a:avLst/>
              </a:prstGeom>
              <a:noFill/>
            </p:spPr>
            <p:txBody>
              <a:bodyPr wrap="square" rtlCol="0">
                <a:spAutoFit/>
              </a:bodyPr>
              <a:lstStyle/>
              <a:p>
                <a:pPr algn="ctr"/>
                <a:r>
                  <a:rPr lang="zh-CN" altLang="en-US" sz="2200">
                    <a:cs typeface="+mn-ea"/>
                    <a:sym typeface="+mn-lt"/>
                  </a:rPr>
                  <a:t>要解决的问题</a:t>
                </a:r>
                <a:endParaRPr lang="zh-CN" altLang="en-US" sz="2200">
                  <a:cs typeface="+mn-ea"/>
                  <a:sym typeface="+mn-lt"/>
                </a:endParaRPr>
              </a:p>
            </p:txBody>
          </p:sp>
          <p:sp>
            <p:nvSpPr>
              <p:cNvPr id="34" name="图形"/>
              <p:cNvSpPr/>
              <p:nvPr/>
            </p:nvSpPr>
            <p:spPr>
              <a:xfrm>
                <a:off x="2879" y="6391"/>
                <a:ext cx="1807" cy="44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prstClr val="white"/>
                    </a:solidFill>
                    <a:effectLst/>
                    <a:uLnTx/>
                    <a:uFillTx/>
                    <a:cs typeface="+mn-ea"/>
                    <a:sym typeface="+mn-lt"/>
                  </a:rPr>
                  <a:t>PART ONE</a:t>
                </a:r>
                <a:endParaRPr kumimoji="0" lang="en-US" altLang="id-ID" sz="1200" b="0" i="0" u="none" strike="noStrike" kern="1200" cap="none" spc="0" normalizeH="0" baseline="0" noProof="0" dirty="0">
                  <a:ln>
                    <a:noFill/>
                  </a:ln>
                  <a:solidFill>
                    <a:prstClr val="white"/>
                  </a:solidFill>
                  <a:effectLst/>
                  <a:uLnTx/>
                  <a:uFillTx/>
                  <a:cs typeface="+mn-ea"/>
                  <a:sym typeface="+mn-lt"/>
                </a:endParaRPr>
              </a:p>
            </p:txBody>
          </p:sp>
        </p:grpSp>
        <p:sp>
          <p:nvSpPr>
            <p:cNvPr id="69" name="图形"/>
            <p:cNvSpPr/>
            <p:nvPr/>
          </p:nvSpPr>
          <p:spPr>
            <a:xfrm>
              <a:off x="2702" y="3635"/>
              <a:ext cx="1745" cy="1745"/>
            </a:xfrm>
            <a:prstGeom prst="diamond">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01</a:t>
              </a:r>
              <a:endParaRPr lang="en-US" altLang="zh-CN" sz="2400" dirty="0">
                <a:cs typeface="+mn-ea"/>
                <a:sym typeface="+mn-lt"/>
              </a:endParaRPr>
            </a:p>
          </p:txBody>
        </p:sp>
      </p:grpSp>
      <p:grpSp>
        <p:nvGrpSpPr>
          <p:cNvPr id="7" name="组合 6"/>
          <p:cNvGrpSpPr/>
          <p:nvPr/>
        </p:nvGrpSpPr>
        <p:grpSpPr>
          <a:xfrm>
            <a:off x="3700145" y="2308225"/>
            <a:ext cx="2147570" cy="3241040"/>
            <a:chOff x="5827" y="3635"/>
            <a:chExt cx="3382" cy="5104"/>
          </a:xfrm>
        </p:grpSpPr>
        <p:grpSp>
          <p:nvGrpSpPr>
            <p:cNvPr id="36" name="组合 35"/>
            <p:cNvGrpSpPr/>
            <p:nvPr/>
          </p:nvGrpSpPr>
          <p:grpSpPr>
            <a:xfrm>
              <a:off x="5827" y="4313"/>
              <a:ext cx="3383" cy="4427"/>
              <a:chOff x="2014" y="3653"/>
              <a:chExt cx="3383" cy="3737"/>
            </a:xfrm>
          </p:grpSpPr>
          <p:sp>
            <p:nvSpPr>
              <p:cNvPr id="37" name="图形" descr="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
              <p:cNvSpPr/>
              <p:nvPr/>
            </p:nvSpPr>
            <p:spPr>
              <a:xfrm>
                <a:off x="2014" y="3653"/>
                <a:ext cx="3383" cy="3737"/>
              </a:xfrm>
              <a:prstGeom prst="roundRect">
                <a:avLst>
                  <a:gd name="adj" fmla="val 4365"/>
                </a:avLst>
              </a:prstGeom>
              <a:solidFill>
                <a:schemeClr val="bg1"/>
              </a:solidFill>
              <a:ln>
                <a:noFill/>
              </a:ln>
              <a:effectLst>
                <a:outerShdw blurRad="50800" dist="38100" dir="5400000" algn="t" rotWithShape="0">
                  <a:srgbClr val="DDC36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alpha val="62000"/>
                    </a:prstClr>
                  </a:solidFill>
                  <a:effectLst/>
                  <a:uLnTx/>
                  <a:uFillTx/>
                  <a:cs typeface="+mn-ea"/>
                  <a:sym typeface="+mn-lt"/>
                </a:endParaRPr>
              </a:p>
            </p:txBody>
          </p:sp>
          <p:sp>
            <p:nvSpPr>
              <p:cNvPr id="12" name="图形"/>
              <p:cNvSpPr txBox="1"/>
              <p:nvPr/>
            </p:nvSpPr>
            <p:spPr>
              <a:xfrm>
                <a:off x="2170" y="5052"/>
                <a:ext cx="3149" cy="571"/>
              </a:xfrm>
              <a:prstGeom prst="rect">
                <a:avLst/>
              </a:prstGeom>
              <a:noFill/>
            </p:spPr>
            <p:txBody>
              <a:bodyPr wrap="square" rtlCol="0">
                <a:spAutoFit/>
              </a:bodyPr>
              <a:lstStyle/>
              <a:p>
                <a:pPr algn="ctr"/>
                <a:r>
                  <a:rPr lang="zh-CN" altLang="en-US" sz="2200">
                    <a:cs typeface="+mn-ea"/>
                    <a:sym typeface="+mn-lt"/>
                  </a:rPr>
                  <a:t>要实现的功能</a:t>
                </a:r>
                <a:endParaRPr lang="zh-CN" altLang="en-US" sz="2200">
                  <a:cs typeface="+mn-ea"/>
                  <a:sym typeface="+mn-lt"/>
                </a:endParaRPr>
              </a:p>
            </p:txBody>
          </p:sp>
          <p:sp>
            <p:nvSpPr>
              <p:cNvPr id="14" name="图形"/>
              <p:cNvSpPr/>
              <p:nvPr/>
            </p:nvSpPr>
            <p:spPr>
              <a:xfrm>
                <a:off x="2879" y="6391"/>
                <a:ext cx="1807" cy="444"/>
              </a:xfrm>
              <a:prstGeom prst="roundRect">
                <a:avLst>
                  <a:gd name="adj" fmla="val 50000"/>
                </a:avLst>
              </a:prstGeom>
              <a:gradFill>
                <a:gsLst>
                  <a:gs pos="0">
                    <a:srgbClr val="DDC367"/>
                  </a:gs>
                  <a:gs pos="100000">
                    <a:srgbClr val="E4D17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prstClr val="white"/>
                    </a:solidFill>
                    <a:effectLst/>
                    <a:uLnTx/>
                    <a:uFillTx/>
                    <a:cs typeface="+mn-ea"/>
                    <a:sym typeface="+mn-lt"/>
                  </a:rPr>
                  <a:t>PART TWO</a:t>
                </a:r>
                <a:endParaRPr kumimoji="0" lang="en-US" altLang="id-ID" sz="1200" b="0" i="0" u="none" strike="noStrike" kern="1200" cap="none" spc="0" normalizeH="0" baseline="0" noProof="0" dirty="0">
                  <a:ln>
                    <a:noFill/>
                  </a:ln>
                  <a:solidFill>
                    <a:prstClr val="white"/>
                  </a:solidFill>
                  <a:effectLst/>
                  <a:uLnTx/>
                  <a:uFillTx/>
                  <a:cs typeface="+mn-ea"/>
                  <a:sym typeface="+mn-lt"/>
                </a:endParaRPr>
              </a:p>
            </p:txBody>
          </p:sp>
        </p:grpSp>
        <p:sp>
          <p:nvSpPr>
            <p:cNvPr id="70" name="图形"/>
            <p:cNvSpPr/>
            <p:nvPr/>
          </p:nvSpPr>
          <p:spPr>
            <a:xfrm>
              <a:off x="6656" y="3635"/>
              <a:ext cx="1745" cy="1745"/>
            </a:xfrm>
            <a:prstGeom prst="diamond">
              <a:avLst/>
            </a:prstGeom>
            <a:gradFill>
              <a:gsLst>
                <a:gs pos="0">
                  <a:srgbClr val="DDC367"/>
                </a:gs>
                <a:gs pos="100000">
                  <a:srgbClr val="E4D178"/>
                </a:gs>
              </a:gsLst>
              <a:lin ang="27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02</a:t>
              </a:r>
              <a:endParaRPr lang="en-US" altLang="zh-CN" sz="2400">
                <a:cs typeface="+mn-ea"/>
                <a:sym typeface="+mn-lt"/>
              </a:endParaRPr>
            </a:p>
          </p:txBody>
        </p:sp>
      </p:grpSp>
      <p:grpSp>
        <p:nvGrpSpPr>
          <p:cNvPr id="8" name="组合 7"/>
          <p:cNvGrpSpPr/>
          <p:nvPr/>
        </p:nvGrpSpPr>
        <p:grpSpPr>
          <a:xfrm>
            <a:off x="6228080" y="2308225"/>
            <a:ext cx="2147570" cy="3241040"/>
            <a:chOff x="9808" y="3635"/>
            <a:chExt cx="3382" cy="5104"/>
          </a:xfrm>
        </p:grpSpPr>
        <p:grpSp>
          <p:nvGrpSpPr>
            <p:cNvPr id="15" name="组合 14"/>
            <p:cNvGrpSpPr/>
            <p:nvPr/>
          </p:nvGrpSpPr>
          <p:grpSpPr>
            <a:xfrm>
              <a:off x="9808" y="4313"/>
              <a:ext cx="3383" cy="4427"/>
              <a:chOff x="2014" y="3653"/>
              <a:chExt cx="3383" cy="3737"/>
            </a:xfrm>
          </p:grpSpPr>
          <p:sp>
            <p:nvSpPr>
              <p:cNvPr id="16" name="图形" descr="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
              <p:cNvSpPr/>
              <p:nvPr/>
            </p:nvSpPr>
            <p:spPr>
              <a:xfrm>
                <a:off x="2014" y="3653"/>
                <a:ext cx="3383" cy="3737"/>
              </a:xfrm>
              <a:prstGeom prst="roundRect">
                <a:avLst>
                  <a:gd name="adj" fmla="val 4365"/>
                </a:avLst>
              </a:prstGeom>
              <a:solidFill>
                <a:schemeClr val="bg1"/>
              </a:solidFill>
              <a:ln>
                <a:noFill/>
              </a:ln>
              <a:effectLst>
                <a:outerShdw blurRad="50800" dist="38100" dir="5400000" algn="t" rotWithShape="0">
                  <a:srgbClr val="DDC36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alpha val="62000"/>
                    </a:prstClr>
                  </a:solidFill>
                  <a:effectLst/>
                  <a:uLnTx/>
                  <a:uFillTx/>
                  <a:cs typeface="+mn-ea"/>
                  <a:sym typeface="+mn-lt"/>
                </a:endParaRPr>
              </a:p>
            </p:txBody>
          </p:sp>
          <p:sp>
            <p:nvSpPr>
              <p:cNvPr id="17" name="图形"/>
              <p:cNvSpPr txBox="1"/>
              <p:nvPr/>
            </p:nvSpPr>
            <p:spPr>
              <a:xfrm>
                <a:off x="2170" y="5052"/>
                <a:ext cx="3149" cy="571"/>
              </a:xfrm>
              <a:prstGeom prst="rect">
                <a:avLst/>
              </a:prstGeom>
              <a:noFill/>
            </p:spPr>
            <p:txBody>
              <a:bodyPr wrap="square" rtlCol="0">
                <a:spAutoFit/>
              </a:bodyPr>
              <a:lstStyle/>
              <a:p>
                <a:pPr algn="ctr"/>
                <a:r>
                  <a:rPr lang="zh-CN" altLang="en-US" sz="2200">
                    <a:cs typeface="+mn-ea"/>
                    <a:sym typeface="+mn-lt"/>
                  </a:rPr>
                  <a:t>可行性分析</a:t>
                </a:r>
                <a:endParaRPr lang="zh-CN" altLang="en-US" sz="2200">
                  <a:cs typeface="+mn-ea"/>
                  <a:sym typeface="+mn-lt"/>
                </a:endParaRPr>
              </a:p>
            </p:txBody>
          </p:sp>
          <p:sp>
            <p:nvSpPr>
              <p:cNvPr id="52" name="图形"/>
              <p:cNvSpPr/>
              <p:nvPr/>
            </p:nvSpPr>
            <p:spPr>
              <a:xfrm>
                <a:off x="2730" y="6372"/>
                <a:ext cx="1952" cy="44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prstClr val="white"/>
                    </a:solidFill>
                    <a:effectLst/>
                    <a:uLnTx/>
                    <a:uFillTx/>
                    <a:cs typeface="+mn-ea"/>
                    <a:sym typeface="+mn-lt"/>
                  </a:rPr>
                  <a:t>PART THREE</a:t>
                </a:r>
                <a:endParaRPr kumimoji="0" lang="en-US" altLang="id-ID" sz="1200" b="0" i="0" u="none" strike="noStrike" kern="1200" cap="none" spc="0" normalizeH="0" baseline="0" noProof="0" dirty="0">
                  <a:ln>
                    <a:noFill/>
                  </a:ln>
                  <a:solidFill>
                    <a:prstClr val="white"/>
                  </a:solidFill>
                  <a:effectLst/>
                  <a:uLnTx/>
                  <a:uFillTx/>
                  <a:cs typeface="+mn-ea"/>
                  <a:sym typeface="+mn-lt"/>
                </a:endParaRPr>
              </a:p>
            </p:txBody>
          </p:sp>
        </p:grpSp>
        <p:sp>
          <p:nvSpPr>
            <p:cNvPr id="71" name="图形"/>
            <p:cNvSpPr/>
            <p:nvPr/>
          </p:nvSpPr>
          <p:spPr>
            <a:xfrm>
              <a:off x="10610" y="3635"/>
              <a:ext cx="1745" cy="1745"/>
            </a:xfrm>
            <a:prstGeom prst="diamond">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03</a:t>
              </a:r>
              <a:endParaRPr lang="en-US" altLang="zh-CN" sz="2400">
                <a:cs typeface="+mn-ea"/>
                <a:sym typeface="+mn-lt"/>
              </a:endParaRPr>
            </a:p>
          </p:txBody>
        </p:sp>
      </p:grpSp>
      <p:grpSp>
        <p:nvGrpSpPr>
          <p:cNvPr id="9" name="组合 8"/>
          <p:cNvGrpSpPr/>
          <p:nvPr/>
        </p:nvGrpSpPr>
        <p:grpSpPr>
          <a:xfrm>
            <a:off x="8756015" y="2308225"/>
            <a:ext cx="2147570" cy="3227070"/>
            <a:chOff x="13789" y="3635"/>
            <a:chExt cx="3382" cy="5082"/>
          </a:xfrm>
        </p:grpSpPr>
        <p:grpSp>
          <p:nvGrpSpPr>
            <p:cNvPr id="18" name="组合 17"/>
            <p:cNvGrpSpPr/>
            <p:nvPr/>
          </p:nvGrpSpPr>
          <p:grpSpPr>
            <a:xfrm>
              <a:off x="13789" y="4291"/>
              <a:ext cx="3383" cy="4427"/>
              <a:chOff x="2014" y="3653"/>
              <a:chExt cx="3383" cy="3737"/>
            </a:xfrm>
          </p:grpSpPr>
          <p:sp>
            <p:nvSpPr>
              <p:cNvPr id="19" name="图形" descr="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
              <p:cNvSpPr/>
              <p:nvPr/>
            </p:nvSpPr>
            <p:spPr>
              <a:xfrm>
                <a:off x="2014" y="3653"/>
                <a:ext cx="3383" cy="3737"/>
              </a:xfrm>
              <a:prstGeom prst="roundRect">
                <a:avLst>
                  <a:gd name="adj" fmla="val 4365"/>
                </a:avLst>
              </a:prstGeom>
              <a:solidFill>
                <a:schemeClr val="bg1"/>
              </a:solidFill>
              <a:ln>
                <a:noFill/>
              </a:ln>
              <a:effectLst>
                <a:outerShdw blurRad="50800" dist="38100" dir="5400000" algn="t" rotWithShape="0">
                  <a:srgbClr val="DDC36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alpha val="62000"/>
                    </a:prstClr>
                  </a:solidFill>
                  <a:effectLst/>
                  <a:uLnTx/>
                  <a:uFillTx/>
                  <a:cs typeface="+mn-ea"/>
                  <a:sym typeface="+mn-lt"/>
                </a:endParaRPr>
              </a:p>
            </p:txBody>
          </p:sp>
          <p:sp>
            <p:nvSpPr>
              <p:cNvPr id="20" name="图形"/>
              <p:cNvSpPr txBox="1"/>
              <p:nvPr/>
            </p:nvSpPr>
            <p:spPr>
              <a:xfrm>
                <a:off x="2170" y="5052"/>
                <a:ext cx="3149" cy="571"/>
              </a:xfrm>
              <a:prstGeom prst="rect">
                <a:avLst/>
              </a:prstGeom>
              <a:noFill/>
            </p:spPr>
            <p:txBody>
              <a:bodyPr wrap="square" rtlCol="0">
                <a:spAutoFit/>
              </a:bodyPr>
              <a:lstStyle/>
              <a:p>
                <a:pPr algn="ctr"/>
                <a:r>
                  <a:rPr lang="zh-CN" altLang="en-US" sz="2200">
                    <a:cs typeface="+mn-ea"/>
                    <a:sym typeface="+mn-lt"/>
                  </a:rPr>
                  <a:t>分工及资料</a:t>
                </a:r>
                <a:endParaRPr lang="zh-CN" altLang="en-US" sz="2200">
                  <a:cs typeface="+mn-ea"/>
                  <a:sym typeface="+mn-lt"/>
                </a:endParaRPr>
              </a:p>
            </p:txBody>
          </p:sp>
          <p:sp>
            <p:nvSpPr>
              <p:cNvPr id="58" name="图形"/>
              <p:cNvSpPr/>
              <p:nvPr/>
            </p:nvSpPr>
            <p:spPr>
              <a:xfrm>
                <a:off x="2879" y="6391"/>
                <a:ext cx="1807" cy="444"/>
              </a:xfrm>
              <a:prstGeom prst="roundRect">
                <a:avLst>
                  <a:gd name="adj" fmla="val 50000"/>
                </a:avLst>
              </a:prstGeom>
              <a:gradFill>
                <a:gsLst>
                  <a:gs pos="0">
                    <a:srgbClr val="DDC367"/>
                  </a:gs>
                  <a:gs pos="100000">
                    <a:srgbClr val="E4D17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prstClr val="white"/>
                    </a:solidFill>
                    <a:effectLst/>
                    <a:uLnTx/>
                    <a:uFillTx/>
                    <a:cs typeface="+mn-ea"/>
                    <a:sym typeface="+mn-lt"/>
                  </a:rPr>
                  <a:t>PART FOUR</a:t>
                </a:r>
                <a:endParaRPr kumimoji="0" lang="en-US" altLang="id-ID" sz="1200" b="0" i="0" u="none" strike="noStrike" kern="1200" cap="none" spc="0" normalizeH="0" baseline="0" noProof="0" dirty="0">
                  <a:ln>
                    <a:noFill/>
                  </a:ln>
                  <a:solidFill>
                    <a:prstClr val="white"/>
                  </a:solidFill>
                  <a:effectLst/>
                  <a:uLnTx/>
                  <a:uFillTx/>
                  <a:cs typeface="+mn-ea"/>
                  <a:sym typeface="+mn-lt"/>
                </a:endParaRPr>
              </a:p>
            </p:txBody>
          </p:sp>
        </p:grpSp>
        <p:sp>
          <p:nvSpPr>
            <p:cNvPr id="72" name="图形"/>
            <p:cNvSpPr/>
            <p:nvPr/>
          </p:nvSpPr>
          <p:spPr>
            <a:xfrm>
              <a:off x="14564" y="3635"/>
              <a:ext cx="1745" cy="1745"/>
            </a:xfrm>
            <a:prstGeom prst="diamond">
              <a:avLst/>
            </a:prstGeom>
            <a:gradFill>
              <a:gsLst>
                <a:gs pos="0">
                  <a:srgbClr val="DDC367"/>
                </a:gs>
                <a:gs pos="100000">
                  <a:srgbClr val="E4D178"/>
                </a:gs>
              </a:gsLst>
              <a:lin ang="27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04</a:t>
              </a:r>
              <a:endParaRPr lang="en-US" altLang="zh-CN" sz="2400">
                <a:cs typeface="+mn-ea"/>
                <a:sym typeface="+mn-lt"/>
              </a:endParaRPr>
            </a:p>
          </p:txBody>
        </p:sp>
      </p:grpSp>
      <p:grpSp>
        <p:nvGrpSpPr>
          <p:cNvPr id="2" name="组合 1"/>
          <p:cNvGrpSpPr/>
          <p:nvPr/>
        </p:nvGrpSpPr>
        <p:grpSpPr>
          <a:xfrm>
            <a:off x="937895" y="916940"/>
            <a:ext cx="5934710" cy="922020"/>
            <a:chOff x="1477" y="1444"/>
            <a:chExt cx="9346" cy="1452"/>
          </a:xfrm>
        </p:grpSpPr>
        <p:sp>
          <p:nvSpPr>
            <p:cNvPr id="22" name="图形"/>
            <p:cNvSpPr/>
            <p:nvPr/>
          </p:nvSpPr>
          <p:spPr>
            <a:xfrm>
              <a:off x="1587" y="1592"/>
              <a:ext cx="640" cy="640"/>
            </a:xfrm>
            <a:prstGeom prst="ellipse">
              <a:avLst/>
            </a:prstGeom>
            <a:gradFill>
              <a:gsLst>
                <a:gs pos="0">
                  <a:srgbClr val="E4D178"/>
                </a:gs>
                <a:gs pos="100000">
                  <a:srgbClr val="DDC367"/>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图形"/>
            <p:cNvSpPr txBox="1"/>
            <p:nvPr/>
          </p:nvSpPr>
          <p:spPr>
            <a:xfrm>
              <a:off x="1477" y="1444"/>
              <a:ext cx="9346" cy="1452"/>
            </a:xfrm>
            <a:prstGeom prst="rect">
              <a:avLst/>
            </a:prstGeom>
            <a:noFill/>
          </p:spPr>
          <p:txBody>
            <a:bodyPr wrap="square" rtlCol="0">
              <a:spAutoFit/>
            </a:bodyPr>
            <a:lstStyle/>
            <a:p>
              <a:pPr algn="l"/>
              <a:r>
                <a:rPr lang="en-US" sz="5400" dirty="0">
                  <a:solidFill>
                    <a:schemeClr val="tx1">
                      <a:lumMod val="85000"/>
                      <a:lumOff val="15000"/>
                    </a:schemeClr>
                  </a:solidFill>
                  <a:effectLst/>
                  <a:cs typeface="+mn-ea"/>
                  <a:sym typeface="+mn-lt"/>
                </a:rPr>
                <a:t>CON</a:t>
              </a:r>
              <a:r>
                <a:rPr lang="en-US" sz="4000" dirty="0">
                  <a:solidFill>
                    <a:schemeClr val="tx1">
                      <a:lumMod val="85000"/>
                      <a:lumOff val="15000"/>
                    </a:schemeClr>
                  </a:solidFill>
                  <a:effectLst/>
                  <a:cs typeface="+mn-ea"/>
                  <a:sym typeface="+mn-lt"/>
                </a:rPr>
                <a:t>TENTS</a:t>
              </a:r>
              <a:endParaRPr lang="en-US" sz="4000" dirty="0">
                <a:solidFill>
                  <a:schemeClr val="tx1">
                    <a:lumMod val="85000"/>
                    <a:lumOff val="15000"/>
                  </a:schemeClr>
                </a:solidFill>
                <a:effectLst/>
                <a:cs typeface="+mn-ea"/>
                <a:sym typeface="+mn-lt"/>
              </a:endParaRPr>
            </a:p>
          </p:txBody>
        </p:sp>
      </p:grpSp>
    </p:spTree>
    <p:custDataLst>
      <p:tags r:id="rId2"/>
    </p:custDataLst>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4"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图形"/>
          <p:cNvSpPr txBox="1"/>
          <p:nvPr/>
        </p:nvSpPr>
        <p:spPr>
          <a:xfrm>
            <a:off x="4972685" y="2529840"/>
            <a:ext cx="5397500" cy="1106805"/>
          </a:xfrm>
          <a:prstGeom prst="rect">
            <a:avLst/>
          </a:prstGeom>
          <a:noFill/>
          <a:ln w="9525">
            <a:noFill/>
          </a:ln>
        </p:spPr>
        <p:txBody>
          <a:bodyPr wrap="square" anchor="t" anchorCtr="0">
            <a:spAutoFit/>
          </a:bodyPr>
          <a:lstStyle/>
          <a:p>
            <a:pPr algn="dist"/>
            <a:r>
              <a:rPr lang="zh-CN" altLang="en-US" sz="6600">
                <a:cs typeface="+mn-ea"/>
                <a:sym typeface="+mn-lt"/>
              </a:rPr>
              <a:t>要解决的问题</a:t>
            </a:r>
            <a:endParaRPr lang="zh-CN" altLang="en-US" sz="6600" dirty="0">
              <a:solidFill>
                <a:schemeClr val="tx1">
                  <a:lumMod val="85000"/>
                  <a:lumOff val="15000"/>
                </a:schemeClr>
              </a:solidFill>
              <a:cs typeface="+mn-ea"/>
              <a:sym typeface="+mn-lt"/>
            </a:endParaRPr>
          </a:p>
        </p:txBody>
      </p:sp>
      <p:grpSp>
        <p:nvGrpSpPr>
          <p:cNvPr id="13" name="组合 12"/>
          <p:cNvGrpSpPr/>
          <p:nvPr/>
        </p:nvGrpSpPr>
        <p:grpSpPr>
          <a:xfrm>
            <a:off x="2033270" y="2194560"/>
            <a:ext cx="2938780" cy="2266950"/>
            <a:chOff x="3202" y="3456"/>
            <a:chExt cx="4628" cy="3570"/>
          </a:xfrm>
        </p:grpSpPr>
        <p:sp>
          <p:nvSpPr>
            <p:cNvPr id="7" name="图形"/>
            <p:cNvSpPr/>
            <p:nvPr/>
          </p:nvSpPr>
          <p:spPr>
            <a:xfrm>
              <a:off x="3731" y="3456"/>
              <a:ext cx="3570" cy="3570"/>
            </a:xfrm>
            <a:prstGeom prst="ellipse">
              <a:avLst/>
            </a:prstGeom>
            <a:gradFill>
              <a:gsLst>
                <a:gs pos="0">
                  <a:srgbClr val="E4D178"/>
                </a:gs>
                <a:gs pos="71000">
                  <a:srgbClr val="DDC36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图形"/>
            <p:cNvSpPr txBox="1"/>
            <p:nvPr/>
          </p:nvSpPr>
          <p:spPr>
            <a:xfrm>
              <a:off x="3202" y="3491"/>
              <a:ext cx="4628" cy="3295"/>
            </a:xfrm>
            <a:prstGeom prst="rect">
              <a:avLst/>
            </a:prstGeom>
            <a:noFill/>
          </p:spPr>
          <p:txBody>
            <a:bodyPr wrap="square" rtlCol="0">
              <a:spAutoFit/>
            </a:bodyPr>
            <a:lstStyle/>
            <a:p>
              <a:pPr algn="ctr"/>
              <a:r>
                <a:rPr lang="en-US" altLang="zh-CN" sz="13000" b="1" dirty="0">
                  <a:solidFill>
                    <a:schemeClr val="bg1"/>
                  </a:solidFill>
                  <a:cs typeface="+mn-ea"/>
                  <a:sym typeface="+mn-lt"/>
                </a:rPr>
                <a:t>1</a:t>
              </a:r>
              <a:endParaRPr lang="en-US" altLang="zh-CN" sz="13000" b="1" dirty="0">
                <a:solidFill>
                  <a:schemeClr val="bg1"/>
                </a:solidFill>
                <a:cs typeface="+mn-ea"/>
                <a:sym typeface="+mn-lt"/>
              </a:endParaRPr>
            </a:p>
          </p:txBody>
        </p:sp>
        <p:sp>
          <p:nvSpPr>
            <p:cNvPr id="8" name="图形"/>
            <p:cNvSpPr txBox="1"/>
            <p:nvPr/>
          </p:nvSpPr>
          <p:spPr>
            <a:xfrm>
              <a:off x="5762" y="4917"/>
              <a:ext cx="1332" cy="580"/>
            </a:xfrm>
            <a:prstGeom prst="rect">
              <a:avLst/>
            </a:prstGeom>
            <a:noFill/>
          </p:spPr>
          <p:txBody>
            <a:bodyPr wrap="square" rtlCol="0">
              <a:spAutoFit/>
            </a:bodyPr>
            <a:lstStyle/>
            <a:p>
              <a:r>
                <a:rPr lang="en-US" altLang="zh-CN" dirty="0">
                  <a:solidFill>
                    <a:schemeClr val="bg1"/>
                  </a:solidFill>
                  <a:cs typeface="+mn-ea"/>
                  <a:sym typeface="+mn-lt"/>
                </a:rPr>
                <a:t>ONE.</a:t>
              </a:r>
              <a:endParaRPr lang="en-US" altLang="zh-CN" dirty="0">
                <a:solidFill>
                  <a:schemeClr val="bg1"/>
                </a:solidFill>
                <a:cs typeface="+mn-ea"/>
                <a:sym typeface="+mn-lt"/>
              </a:endParaRPr>
            </a:p>
          </p:txBody>
        </p:sp>
      </p:grpSp>
      <p:grpSp>
        <p:nvGrpSpPr>
          <p:cNvPr id="12" name="组合 11"/>
          <p:cNvGrpSpPr/>
          <p:nvPr/>
        </p:nvGrpSpPr>
        <p:grpSpPr>
          <a:xfrm>
            <a:off x="1642110" y="2821305"/>
            <a:ext cx="1371600" cy="1370330"/>
            <a:chOff x="2586" y="4443"/>
            <a:chExt cx="2160" cy="2158"/>
          </a:xfrm>
        </p:grpSpPr>
        <p:sp>
          <p:nvSpPr>
            <p:cNvPr id="23" name="图形"/>
            <p:cNvSpPr/>
            <p:nvPr/>
          </p:nvSpPr>
          <p:spPr>
            <a:xfrm>
              <a:off x="2587" y="4443"/>
              <a:ext cx="2159" cy="215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图形"/>
            <p:cNvSpPr txBox="1"/>
            <p:nvPr/>
          </p:nvSpPr>
          <p:spPr>
            <a:xfrm>
              <a:off x="2586" y="4563"/>
              <a:ext cx="2160" cy="1888"/>
            </a:xfrm>
            <a:prstGeom prst="rect">
              <a:avLst/>
            </a:prstGeom>
            <a:noFill/>
          </p:spPr>
          <p:txBody>
            <a:bodyPr wrap="square" rtlCol="0" anchor="t">
              <a:spAutoFit/>
            </a:bodyPr>
            <a:lstStyle/>
            <a:p>
              <a:pPr algn="ctr"/>
              <a:r>
                <a:rPr lang="en-US" altLang="zh-CN" sz="7200" b="1" dirty="0">
                  <a:solidFill>
                    <a:schemeClr val="bg1"/>
                  </a:solidFill>
                  <a:cs typeface="+mn-ea"/>
                  <a:sym typeface="+mn-lt"/>
                </a:rPr>
                <a:t>0</a:t>
              </a:r>
              <a:endParaRPr lang="en-US" altLang="zh-CN" sz="7200" b="1" dirty="0">
                <a:solidFill>
                  <a:schemeClr val="bg1"/>
                </a:solidFill>
                <a:cs typeface="+mn-ea"/>
                <a:sym typeface="+mn-lt"/>
              </a:endParaRPr>
            </a:p>
          </p:txBody>
        </p:sp>
      </p:grpSp>
    </p:spTree>
    <p:custDataLst>
      <p:tags r:id="rId2"/>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ddbb1c96fed3d98bfed178b1861f003"/>
          <p:cNvPicPr>
            <a:picLocks noChangeAspect="1"/>
          </p:cNvPicPr>
          <p:nvPr/>
        </p:nvPicPr>
        <p:blipFill>
          <a:blip r:embed="rId1"/>
          <a:srcRect t="4139"/>
          <a:stretch>
            <a:fillRect/>
          </a:stretch>
        </p:blipFill>
        <p:spPr>
          <a:xfrm>
            <a:off x="824865" y="1162685"/>
            <a:ext cx="2533650" cy="5263515"/>
          </a:xfrm>
          <a:prstGeom prst="rect">
            <a:avLst/>
          </a:prstGeom>
        </p:spPr>
      </p:pic>
      <p:sp>
        <p:nvSpPr>
          <p:cNvPr id="5" name="文本框 4"/>
          <p:cNvSpPr txBox="1"/>
          <p:nvPr/>
        </p:nvSpPr>
        <p:spPr>
          <a:xfrm>
            <a:off x="3680460" y="3316605"/>
            <a:ext cx="8010525" cy="1337945"/>
          </a:xfrm>
          <a:prstGeom prst="rect">
            <a:avLst/>
          </a:prstGeom>
          <a:noFill/>
        </p:spPr>
        <p:txBody>
          <a:bodyPr wrap="square" rtlCol="0">
            <a:spAutoFit/>
          </a:bodyPr>
          <a:p>
            <a:pPr marL="0" fontAlgn="auto">
              <a:lnSpc>
                <a:spcPct val="150000"/>
              </a:lnSpc>
              <a:extLst>
                <a:ext uri="{35155182-B16C-46BC-9424-99874614C6A1}">
                  <wpsdc:marlchars xmlns:wpsdc="http://www.wps.cn/officeDocument/2017/drawingmlCustomData" val="0" checksum="0"/>
                </a:ext>
              </a:extLst>
            </a:pPr>
            <a:r>
              <a:rPr lang="en-US" altLang="zh-CN"/>
              <a:t>       1. </a:t>
            </a:r>
            <a:r>
              <a:rPr lang="zh-CN" altLang="en-US"/>
              <a:t>近年来，消费者对博物馆与乡村文旅产品需求逐渐旺盛。</a:t>
            </a:r>
            <a:r>
              <a:rPr lang="en-US" altLang="zh-CN"/>
              <a:t>   </a:t>
            </a:r>
            <a:endParaRPr lang="en-US" altLang="zh-CN"/>
          </a:p>
          <a:p>
            <a:pPr marL="0" fontAlgn="auto">
              <a:lnSpc>
                <a:spcPct val="150000"/>
              </a:lnSpc>
              <a:extLst>
                <a:ext uri="{35155182-B16C-46BC-9424-99874614C6A1}">
                  <wpsdc:marlchars xmlns:wpsdc="http://www.wps.cn/officeDocument/2017/drawingmlCustomData" val="0" checksum="0"/>
                </a:ext>
              </a:extLst>
            </a:pPr>
            <a:r>
              <a:rPr lang="en-US" altLang="zh-CN"/>
              <a:t>       2. </a:t>
            </a:r>
            <a:r>
              <a:rPr lang="zh-CN" altLang="en-US"/>
              <a:t>承接这些信息的平台通常较为隐蔽</a:t>
            </a:r>
            <a:endParaRPr lang="zh-CN" altLang="en-US"/>
          </a:p>
          <a:p>
            <a:pPr marL="0" fontAlgn="auto">
              <a:lnSpc>
                <a:spcPct val="150000"/>
              </a:lnSpc>
              <a:extLst>
                <a:ext uri="{35155182-B16C-46BC-9424-99874614C6A1}">
                  <wpsdc:marlchars xmlns:wpsdc="http://www.wps.cn/officeDocument/2017/drawingmlCustomData" val="0" checksum="0"/>
                </a:ext>
              </a:extLst>
            </a:pPr>
            <a:r>
              <a:rPr lang="en-US" altLang="zh-CN"/>
              <a:t>       3. </a:t>
            </a:r>
            <a:r>
              <a:rPr lang="zh-CN" altLang="en-US"/>
              <a:t>各种旅游信息混杂，有关博物馆与乡村文旅产品的信息较为分散</a:t>
            </a:r>
            <a:endParaRPr lang="zh-CN" altLang="en-US"/>
          </a:p>
        </p:txBody>
      </p:sp>
      <p:sp>
        <p:nvSpPr>
          <p:cNvPr id="6" name="文本框 5"/>
          <p:cNvSpPr txBox="1"/>
          <p:nvPr/>
        </p:nvSpPr>
        <p:spPr>
          <a:xfrm>
            <a:off x="4191635" y="1885315"/>
            <a:ext cx="6856730" cy="922020"/>
          </a:xfrm>
          <a:prstGeom prst="rect">
            <a:avLst/>
          </a:prstGeom>
          <a:noFill/>
        </p:spPr>
        <p:txBody>
          <a:bodyPr wrap="square" rtlCol="0">
            <a:spAutoFit/>
          </a:bodyPr>
          <a:p>
            <a:r>
              <a:rPr lang="en-US" altLang="zh-CN"/>
              <a:t>       </a:t>
            </a:r>
            <a:r>
              <a:rPr lang="zh-CN" altLang="en-US"/>
              <a:t>2020年，全国博物馆举办2.9万多个展览，接待观众5.4亿人次，其中未成年人观众1.3亿人次；2019年上半年全国乡村旅游总人次达15.1亿次，同比增加10.2%。</a:t>
            </a:r>
            <a:endParaRPr lang="zh-CN" altLang="en-US"/>
          </a:p>
        </p:txBody>
      </p:sp>
      <p:sp>
        <p:nvSpPr>
          <p:cNvPr id="8" name="文本框 7"/>
          <p:cNvSpPr txBox="1"/>
          <p:nvPr/>
        </p:nvSpPr>
        <p:spPr>
          <a:xfrm>
            <a:off x="311150" y="619760"/>
            <a:ext cx="5538470" cy="460375"/>
          </a:xfrm>
          <a:prstGeom prst="rect">
            <a:avLst/>
          </a:prstGeom>
          <a:solidFill>
            <a:schemeClr val="bg1"/>
          </a:solidFill>
        </p:spPr>
        <p:txBody>
          <a:bodyPr wrap="square" rtlCol="0">
            <a:spAutoFit/>
          </a:bodyPr>
          <a:p>
            <a:r>
              <a:rPr lang="zh-CN" altLang="en-US" sz="2400" b="1" kern="0" noProof="0" dirty="0">
                <a:ln>
                  <a:noFill/>
                </a:ln>
                <a:solidFill>
                  <a:srgbClr val="0070C0"/>
                </a:solidFill>
                <a:effectLst>
                  <a:outerShdw blurRad="38100" dist="38100" dir="2700000" algn="tl">
                    <a:srgbClr val="000000">
                      <a:alpha val="43137"/>
                    </a:srgbClr>
                  </a:outerShdw>
                </a:effectLst>
                <a:uLnTx/>
                <a:uFillTx/>
                <a:cs typeface="+mn-ea"/>
                <a:sym typeface="+mn-lt"/>
              </a:rPr>
              <a:t>消费者：文旅需求旺盛，存在信息壁垒</a:t>
            </a:r>
            <a:endParaRPr lang="zh-CN" altLang="en-US" sz="2400" b="1" kern="0" noProof="0" dirty="0">
              <a:ln>
                <a:noFill/>
              </a:ln>
              <a:solidFill>
                <a:srgbClr val="0070C0"/>
              </a:solidFill>
              <a:effectLst>
                <a:outerShdw blurRad="38100" dist="38100" dir="2700000" algn="tl">
                  <a:srgbClr val="000000">
                    <a:alpha val="43137"/>
                  </a:srgbClr>
                </a:outerShdw>
              </a:effectLst>
              <a:uLnTx/>
              <a:uFillTx/>
              <a:cs typeface="+mn-ea"/>
              <a:sym typeface="+mn-lt"/>
            </a:endParaRPr>
          </a:p>
        </p:txBody>
      </p:sp>
      <p:sp>
        <p:nvSpPr>
          <p:cNvPr id="9" name="文本框 8"/>
          <p:cNvSpPr txBox="1"/>
          <p:nvPr/>
        </p:nvSpPr>
        <p:spPr>
          <a:xfrm>
            <a:off x="4014470" y="5128260"/>
            <a:ext cx="7676515" cy="368300"/>
          </a:xfrm>
          <a:prstGeom prst="rect">
            <a:avLst/>
          </a:prstGeom>
          <a:noFill/>
        </p:spPr>
        <p:txBody>
          <a:bodyPr wrap="square" rtlCol="0">
            <a:spAutoFit/>
          </a:bodyPr>
          <a:p>
            <a:r>
              <a:rPr lang="zh-CN" altLang="en-US">
                <a:sym typeface="+mn-ea"/>
              </a:rPr>
              <a:t>综：消费者通常要花费大量的时间和金钱成本进行出行预约、攻略等准备。</a:t>
            </a:r>
            <a:endParaRPr lang="zh-CN" altLang="en-US"/>
          </a:p>
        </p:txBody>
      </p:sp>
    </p:spTree>
    <p:custDataLst>
      <p:tags r:id="rId2"/>
    </p:custDataLst>
  </p:cSld>
  <p:clrMapOvr>
    <a:masterClrMapping/>
  </p:clrMapOvr>
  <p:transition>
    <p:plus/>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00955" y="2552700"/>
            <a:ext cx="5621655" cy="1753235"/>
          </a:xfrm>
          <a:prstGeom prst="rect">
            <a:avLst/>
          </a:prstGeom>
          <a:noFill/>
        </p:spPr>
        <p:txBody>
          <a:bodyPr wrap="square" rtlCol="0">
            <a:spAutoFit/>
          </a:bodyPr>
          <a:p>
            <a:r>
              <a:rPr lang="en-US"/>
              <a:t>       1. </a:t>
            </a:r>
            <a:r>
              <a:t>大学生进行暑期志愿实践过程中面临的最大问题就是暑期实践的连续性差。</a:t>
            </a:r>
          </a:p>
          <a:p>
            <a:pPr marL="0" lvl="0" indent="0">
              <a:buNone/>
            </a:pPr>
            <a:r>
              <a:rPr lang="en-US">
                <a:solidFill>
                  <a:schemeClr val="tx1"/>
                </a:solidFill>
              </a:rPr>
              <a:t>       2. </a:t>
            </a:r>
            <a:r>
              <a:rPr>
                <a:solidFill>
                  <a:schemeClr val="tx1"/>
                </a:solidFill>
              </a:rPr>
              <a:t>通常各种志愿活动的时间都很短，并且活动地点距离遥远，未形成集群</a:t>
            </a:r>
            <a:r>
              <a:rPr lang="zh-CN">
                <a:solidFill>
                  <a:schemeClr val="tx1"/>
                </a:solidFill>
              </a:rPr>
              <a:t>。</a:t>
            </a:r>
            <a:endParaRPr lang="zh-CN">
              <a:solidFill>
                <a:schemeClr val="tx1"/>
              </a:solidFill>
            </a:endParaRPr>
          </a:p>
          <a:p>
            <a:pPr marL="0" lvl="0" indent="0">
              <a:buNone/>
            </a:pPr>
            <a:r>
              <a:rPr lang="zh-CN">
                <a:solidFill>
                  <a:schemeClr val="tx1"/>
                </a:solidFill>
              </a:rPr>
              <a:t> </a:t>
            </a:r>
            <a:r>
              <a:rPr lang="en-US" altLang="zh-CN">
                <a:solidFill>
                  <a:schemeClr val="tx1"/>
                </a:solidFill>
              </a:rPr>
              <a:t>      3. </a:t>
            </a:r>
            <a:r>
              <a:rPr>
                <a:solidFill>
                  <a:schemeClr val="tx1"/>
                </a:solidFill>
              </a:rPr>
              <a:t>志愿活动的内容通常局限于疫情防控、献血服务等等。</a:t>
            </a:r>
            <a:endParaRPr>
              <a:solidFill>
                <a:schemeClr val="tx1"/>
              </a:solidFill>
            </a:endParaRPr>
          </a:p>
        </p:txBody>
      </p:sp>
      <p:pic>
        <p:nvPicPr>
          <p:cNvPr id="7" name="图片 6"/>
          <p:cNvPicPr>
            <a:picLocks noChangeAspect="1"/>
          </p:cNvPicPr>
          <p:nvPr>
            <p:custDataLst>
              <p:tags r:id="rId1"/>
            </p:custDataLst>
          </p:nvPr>
        </p:nvPicPr>
        <p:blipFill>
          <a:blip r:embed="rId2"/>
          <a:srcRect t="4798"/>
          <a:stretch>
            <a:fillRect/>
          </a:stretch>
        </p:blipFill>
        <p:spPr>
          <a:xfrm>
            <a:off x="1374775" y="1153795"/>
            <a:ext cx="2564765" cy="5292090"/>
          </a:xfrm>
          <a:prstGeom prst="rect">
            <a:avLst/>
          </a:prstGeom>
        </p:spPr>
      </p:pic>
      <p:sp>
        <p:nvSpPr>
          <p:cNvPr id="8" name="文本框 7"/>
          <p:cNvSpPr txBox="1"/>
          <p:nvPr/>
        </p:nvSpPr>
        <p:spPr>
          <a:xfrm>
            <a:off x="302260" y="619760"/>
            <a:ext cx="5659120" cy="460375"/>
          </a:xfrm>
          <a:prstGeom prst="rect">
            <a:avLst/>
          </a:prstGeom>
          <a:solidFill>
            <a:schemeClr val="bg1"/>
          </a:solidFill>
        </p:spPr>
        <p:txBody>
          <a:bodyPr wrap="square" rtlCol="0">
            <a:spAutoFit/>
          </a:bodyPr>
          <a:p>
            <a:pPr algn="l"/>
            <a:r>
              <a:rPr lang="zh-CN" altLang="en-US" sz="2400" b="1">
                <a:solidFill>
                  <a:srgbClr val="0070C0"/>
                </a:solidFill>
                <a:effectLst>
                  <a:outerShdw blurRad="38100" dist="38100" dir="2700000" algn="tl">
                    <a:srgbClr val="000000">
                      <a:alpha val="43137"/>
                    </a:srgbClr>
                  </a:outerShdw>
                </a:effectLst>
                <a:cs typeface="+mn-ea"/>
                <a:sym typeface="+mn-lt"/>
              </a:rPr>
              <a:t>大学生：社会实践连续性差，形式单一</a:t>
            </a:r>
            <a:endParaRPr lang="zh-CN" altLang="en-US" sz="2400" b="1">
              <a:solidFill>
                <a:srgbClr val="0070C0"/>
              </a:solidFill>
              <a:effectLst>
                <a:outerShdw blurRad="38100" dist="38100" dir="2700000" algn="tl">
                  <a:srgbClr val="000000">
                    <a:alpha val="43137"/>
                  </a:srgbClr>
                </a:outerShdw>
              </a:effectLst>
              <a:cs typeface="+mn-ea"/>
              <a:sym typeface="+mn-lt"/>
            </a:endParaRPr>
          </a:p>
        </p:txBody>
      </p:sp>
    </p:spTree>
    <p:custDataLst>
      <p:tags r:id="rId3"/>
    </p:custDataLst>
  </p:cSld>
  <p:clrMapOvr>
    <a:masterClrMapping/>
  </p:clrMapOvr>
  <p:transition>
    <p:plus/>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11115" y="2908935"/>
            <a:ext cx="5255260" cy="922020"/>
          </a:xfrm>
          <a:prstGeom prst="rect">
            <a:avLst/>
          </a:prstGeom>
          <a:noFill/>
        </p:spPr>
        <p:txBody>
          <a:bodyPr wrap="square" rtlCol="0">
            <a:spAutoFit/>
          </a:bodyPr>
          <a:p>
            <a:r>
              <a:rPr lang="en-US"/>
              <a:t>       </a:t>
            </a:r>
            <a:r>
              <a:t>博物馆的现有职员和乡村农民的数量不足以迎接大量的消费者，需要数量更多、质量更高的人力资源更好地为博物馆与乡村文旅产业服务。</a:t>
            </a:r>
          </a:p>
        </p:txBody>
      </p:sp>
      <p:sp>
        <p:nvSpPr>
          <p:cNvPr id="8" name="文本框 7"/>
          <p:cNvSpPr txBox="1"/>
          <p:nvPr/>
        </p:nvSpPr>
        <p:spPr>
          <a:xfrm>
            <a:off x="316230" y="610235"/>
            <a:ext cx="5410835" cy="460375"/>
          </a:xfrm>
          <a:prstGeom prst="rect">
            <a:avLst/>
          </a:prstGeom>
          <a:solidFill>
            <a:schemeClr val="bg1"/>
          </a:solidFill>
        </p:spPr>
        <p:txBody>
          <a:bodyPr wrap="square" rtlCol="0">
            <a:spAutoFit/>
          </a:bodyPr>
          <a:p>
            <a:pPr algn="l"/>
            <a:r>
              <a:rPr lang="zh-CN" altLang="en-US" sz="2400" b="1" kern="0" noProof="0" dirty="0">
                <a:ln>
                  <a:noFill/>
                </a:ln>
                <a:solidFill>
                  <a:srgbClr val="0070C0"/>
                </a:solidFill>
                <a:effectLst>
                  <a:outerShdw blurRad="38100" dist="38100" dir="2700000" algn="tl">
                    <a:srgbClr val="000000">
                      <a:alpha val="43137"/>
                    </a:srgbClr>
                  </a:outerShdw>
                </a:effectLst>
                <a:uLnTx/>
                <a:uFillTx/>
                <a:cs typeface="+mn-ea"/>
                <a:sym typeface="+mn-lt"/>
              </a:rPr>
              <a:t>文旅地：缺乏高素质人才，人力成本高</a:t>
            </a:r>
            <a:endParaRPr lang="zh-CN" altLang="en-US" sz="2400" b="1" kern="0" noProof="0" dirty="0">
              <a:ln>
                <a:noFill/>
              </a:ln>
              <a:solidFill>
                <a:srgbClr val="0070C0"/>
              </a:solidFill>
              <a:effectLst>
                <a:outerShdw blurRad="38100" dist="38100" dir="2700000" algn="tl">
                  <a:srgbClr val="000000">
                    <a:alpha val="43137"/>
                  </a:srgbClr>
                </a:outerShdw>
              </a:effectLst>
              <a:uLnTx/>
              <a:uFillTx/>
              <a:cs typeface="+mn-ea"/>
              <a:sym typeface="+mn-lt"/>
            </a:endParaRPr>
          </a:p>
        </p:txBody>
      </p:sp>
      <p:pic>
        <p:nvPicPr>
          <p:cNvPr id="2" name="图片 1" descr="f64827aca9a4cfedf8e874897540994"/>
          <p:cNvPicPr>
            <a:picLocks noChangeAspect="1"/>
          </p:cNvPicPr>
          <p:nvPr/>
        </p:nvPicPr>
        <p:blipFill>
          <a:blip r:embed="rId1"/>
          <a:srcRect t="4002"/>
          <a:stretch>
            <a:fillRect/>
          </a:stretch>
        </p:blipFill>
        <p:spPr>
          <a:xfrm>
            <a:off x="1399540" y="1258570"/>
            <a:ext cx="2501265" cy="5204460"/>
          </a:xfrm>
          <a:prstGeom prst="rect">
            <a:avLst/>
          </a:prstGeom>
        </p:spPr>
      </p:pic>
    </p:spTree>
    <p:custDataLst>
      <p:tags r:id="rId2"/>
    </p:custDataLst>
  </p:cSld>
  <p:clrMapOvr>
    <a:masterClrMapping/>
  </p:clrMapOvr>
  <p:transition>
    <p:plus/>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11"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图形"/>
          <p:cNvSpPr txBox="1"/>
          <p:nvPr/>
        </p:nvSpPr>
        <p:spPr>
          <a:xfrm>
            <a:off x="4972685" y="2529840"/>
            <a:ext cx="5397500" cy="1106805"/>
          </a:xfrm>
          <a:prstGeom prst="rect">
            <a:avLst/>
          </a:prstGeom>
          <a:noFill/>
          <a:ln w="9525">
            <a:noFill/>
          </a:ln>
        </p:spPr>
        <p:txBody>
          <a:bodyPr wrap="square" anchor="t" anchorCtr="0">
            <a:spAutoFit/>
          </a:bodyPr>
          <a:lstStyle/>
          <a:p>
            <a:pPr algn="ctr"/>
            <a:r>
              <a:rPr lang="zh-CN" altLang="en-US" sz="6600">
                <a:cs typeface="+mn-ea"/>
                <a:sym typeface="+mn-lt"/>
              </a:rPr>
              <a:t>要实现的功能</a:t>
            </a:r>
            <a:endParaRPr lang="zh-CN" altLang="en-US" sz="6600">
              <a:cs typeface="+mn-ea"/>
              <a:sym typeface="+mn-lt"/>
            </a:endParaRPr>
          </a:p>
        </p:txBody>
      </p:sp>
      <p:grpSp>
        <p:nvGrpSpPr>
          <p:cNvPr id="14" name="组合 13"/>
          <p:cNvGrpSpPr/>
          <p:nvPr/>
        </p:nvGrpSpPr>
        <p:grpSpPr>
          <a:xfrm>
            <a:off x="1949450" y="2194560"/>
            <a:ext cx="2938780" cy="2266950"/>
            <a:chOff x="3070" y="3456"/>
            <a:chExt cx="4628" cy="3570"/>
          </a:xfrm>
        </p:grpSpPr>
        <p:sp>
          <p:nvSpPr>
            <p:cNvPr id="15" name="图形"/>
            <p:cNvSpPr/>
            <p:nvPr/>
          </p:nvSpPr>
          <p:spPr>
            <a:xfrm>
              <a:off x="3731" y="3456"/>
              <a:ext cx="3570" cy="3570"/>
            </a:xfrm>
            <a:prstGeom prst="ellipse">
              <a:avLst/>
            </a:prstGeom>
            <a:gradFill>
              <a:gsLst>
                <a:gs pos="0">
                  <a:srgbClr val="E4D178"/>
                </a:gs>
                <a:gs pos="71000">
                  <a:srgbClr val="DDC36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图形"/>
            <p:cNvSpPr txBox="1"/>
            <p:nvPr/>
          </p:nvSpPr>
          <p:spPr>
            <a:xfrm>
              <a:off x="3070" y="3491"/>
              <a:ext cx="4628" cy="3294"/>
            </a:xfrm>
            <a:prstGeom prst="rect">
              <a:avLst/>
            </a:prstGeom>
            <a:noFill/>
          </p:spPr>
          <p:txBody>
            <a:bodyPr wrap="square" rtlCol="0">
              <a:spAutoFit/>
            </a:bodyPr>
            <a:lstStyle/>
            <a:p>
              <a:pPr algn="ctr"/>
              <a:r>
                <a:rPr lang="en-US" altLang="zh-CN" sz="13000" b="1" dirty="0">
                  <a:solidFill>
                    <a:schemeClr val="bg1"/>
                  </a:solidFill>
                  <a:cs typeface="+mn-ea"/>
                  <a:sym typeface="+mn-lt"/>
                </a:rPr>
                <a:t>2</a:t>
              </a:r>
              <a:endParaRPr lang="en-US" altLang="zh-CN" sz="13000" b="1" dirty="0">
                <a:solidFill>
                  <a:schemeClr val="bg1"/>
                </a:solidFill>
                <a:cs typeface="+mn-ea"/>
                <a:sym typeface="+mn-lt"/>
              </a:endParaRPr>
            </a:p>
          </p:txBody>
        </p:sp>
        <p:sp>
          <p:nvSpPr>
            <p:cNvPr id="17" name="图形"/>
            <p:cNvSpPr txBox="1"/>
            <p:nvPr/>
          </p:nvSpPr>
          <p:spPr>
            <a:xfrm>
              <a:off x="5806" y="4917"/>
              <a:ext cx="1332" cy="580"/>
            </a:xfrm>
            <a:prstGeom prst="rect">
              <a:avLst/>
            </a:prstGeom>
            <a:noFill/>
          </p:spPr>
          <p:txBody>
            <a:bodyPr wrap="square" rtlCol="0">
              <a:spAutoFit/>
            </a:bodyPr>
            <a:lstStyle/>
            <a:p>
              <a:r>
                <a:rPr lang="en-US" altLang="zh-CN" dirty="0">
                  <a:solidFill>
                    <a:schemeClr val="bg1"/>
                  </a:solidFill>
                  <a:cs typeface="+mn-ea"/>
                  <a:sym typeface="+mn-lt"/>
                </a:rPr>
                <a:t>TWO.</a:t>
              </a:r>
              <a:endParaRPr lang="en-US" altLang="zh-CN" dirty="0">
                <a:solidFill>
                  <a:schemeClr val="bg1"/>
                </a:solidFill>
                <a:cs typeface="+mn-ea"/>
                <a:sym typeface="+mn-lt"/>
              </a:endParaRPr>
            </a:p>
          </p:txBody>
        </p:sp>
      </p:grpSp>
      <p:grpSp>
        <p:nvGrpSpPr>
          <p:cNvPr id="18" name="组合 17"/>
          <p:cNvGrpSpPr/>
          <p:nvPr/>
        </p:nvGrpSpPr>
        <p:grpSpPr>
          <a:xfrm>
            <a:off x="1642110" y="2821305"/>
            <a:ext cx="1371600" cy="1370330"/>
            <a:chOff x="2586" y="4443"/>
            <a:chExt cx="2160" cy="2158"/>
          </a:xfrm>
        </p:grpSpPr>
        <p:sp>
          <p:nvSpPr>
            <p:cNvPr id="19" name="图形"/>
            <p:cNvSpPr/>
            <p:nvPr/>
          </p:nvSpPr>
          <p:spPr>
            <a:xfrm>
              <a:off x="2587" y="4443"/>
              <a:ext cx="2159" cy="215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图形"/>
            <p:cNvSpPr txBox="1"/>
            <p:nvPr/>
          </p:nvSpPr>
          <p:spPr>
            <a:xfrm>
              <a:off x="2586" y="4563"/>
              <a:ext cx="2160" cy="1888"/>
            </a:xfrm>
            <a:prstGeom prst="rect">
              <a:avLst/>
            </a:prstGeom>
            <a:noFill/>
          </p:spPr>
          <p:txBody>
            <a:bodyPr wrap="square" rtlCol="0" anchor="t">
              <a:spAutoFit/>
            </a:bodyPr>
            <a:lstStyle/>
            <a:p>
              <a:pPr algn="ctr"/>
              <a:r>
                <a:rPr lang="en-US" altLang="zh-CN" sz="7200" b="1" dirty="0">
                  <a:solidFill>
                    <a:schemeClr val="bg1"/>
                  </a:solidFill>
                  <a:cs typeface="+mn-ea"/>
                  <a:sym typeface="+mn-lt"/>
                </a:rPr>
                <a:t>0</a:t>
              </a:r>
              <a:endParaRPr lang="en-US" altLang="zh-CN" sz="7200" b="1" dirty="0">
                <a:solidFill>
                  <a:schemeClr val="bg1"/>
                </a:solidFill>
                <a:cs typeface="+mn-ea"/>
                <a:sym typeface="+mn-lt"/>
              </a:endParaRPr>
            </a:p>
          </p:txBody>
        </p:sp>
      </p:grpSp>
    </p:spTree>
    <p:custDataLst>
      <p:tags r:id="rId2"/>
    </p:custDataLst>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图形"/>
          <p:cNvGrpSpPr/>
          <p:nvPr/>
        </p:nvGrpSpPr>
        <p:grpSpPr>
          <a:xfrm>
            <a:off x="685165" y="1757680"/>
            <a:ext cx="5191760" cy="4080510"/>
            <a:chOff x="1424" y="2686"/>
            <a:chExt cx="8176" cy="6426"/>
          </a:xfrm>
        </p:grpSpPr>
        <p:sp>
          <p:nvSpPr>
            <p:cNvPr id="47" name="图形"/>
            <p:cNvSpPr/>
            <p:nvPr/>
          </p:nvSpPr>
          <p:spPr>
            <a:xfrm>
              <a:off x="1424" y="2943"/>
              <a:ext cx="1024" cy="10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01</a:t>
              </a:r>
              <a:endParaRPr lang="zh-CN" altLang="en-US" dirty="0">
                <a:cs typeface="+mn-ea"/>
                <a:sym typeface="+mn-lt"/>
              </a:endParaRPr>
            </a:p>
          </p:txBody>
        </p:sp>
        <p:sp>
          <p:nvSpPr>
            <p:cNvPr id="50" name="图形"/>
            <p:cNvSpPr/>
            <p:nvPr/>
          </p:nvSpPr>
          <p:spPr>
            <a:xfrm>
              <a:off x="1424" y="5218"/>
              <a:ext cx="1024" cy="1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02</a:t>
              </a:r>
              <a:endParaRPr lang="zh-CN" altLang="en-US" dirty="0">
                <a:cs typeface="+mn-ea"/>
                <a:sym typeface="+mn-lt"/>
              </a:endParaRPr>
            </a:p>
          </p:txBody>
        </p:sp>
        <p:sp>
          <p:nvSpPr>
            <p:cNvPr id="53" name="图形"/>
            <p:cNvSpPr/>
            <p:nvPr/>
          </p:nvSpPr>
          <p:spPr>
            <a:xfrm>
              <a:off x="1424" y="7493"/>
              <a:ext cx="1024" cy="10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03</a:t>
              </a:r>
              <a:endParaRPr lang="zh-CN" altLang="en-US" dirty="0">
                <a:cs typeface="+mn-ea"/>
                <a:sym typeface="+mn-lt"/>
              </a:endParaRPr>
            </a:p>
          </p:txBody>
        </p:sp>
        <p:cxnSp>
          <p:nvCxnSpPr>
            <p:cNvPr id="58" name="图形"/>
            <p:cNvCxnSpPr/>
            <p:nvPr/>
          </p:nvCxnSpPr>
          <p:spPr>
            <a:xfrm>
              <a:off x="9600" y="2854"/>
              <a:ext cx="0" cy="6138"/>
            </a:xfrm>
            <a:prstGeom prst="line">
              <a:avLst/>
            </a:prstGeom>
            <a:ln w="3175" cap="rnd">
              <a:solidFill>
                <a:schemeClr val="bg1">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34" name="图形"/>
            <p:cNvSpPr txBox="1"/>
            <p:nvPr/>
          </p:nvSpPr>
          <p:spPr>
            <a:xfrm>
              <a:off x="2475" y="3209"/>
              <a:ext cx="7005" cy="1307"/>
            </a:xfrm>
            <a:prstGeom prst="rect">
              <a:avLst/>
            </a:prstGeom>
            <a:noFill/>
          </p:spPr>
          <p:txBody>
            <a:bodyPr wrap="square" rtlCol="0">
              <a:spAutoFit/>
            </a:bodyPr>
            <a:lstStyle/>
            <a:p>
              <a:pPr>
                <a:lnSpc>
                  <a:spcPct val="150000"/>
                </a:lnSpc>
              </a:pPr>
              <a:r>
                <a:rPr lang="zh-CN" altLang="en-US" sz="1600">
                  <a:solidFill>
                    <a:schemeClr val="tx1">
                      <a:lumMod val="75000"/>
                      <a:lumOff val="25000"/>
                    </a:schemeClr>
                  </a:solidFill>
                  <a:cs typeface="+mn-ea"/>
                  <a:sym typeface="+mn-lt"/>
                </a:rPr>
                <a:t>文旅地可以通过</a:t>
              </a:r>
              <a:r>
                <a:rPr lang="en-US" altLang="zh-CN" sz="1600">
                  <a:solidFill>
                    <a:schemeClr val="tx1">
                      <a:lumMod val="75000"/>
                      <a:lumOff val="25000"/>
                    </a:schemeClr>
                  </a:solidFill>
                  <a:cs typeface="+mn-ea"/>
                  <a:sym typeface="+mn-lt"/>
                </a:rPr>
                <a:t>app</a:t>
              </a:r>
              <a:r>
                <a:rPr lang="zh-CN" altLang="en-US" sz="1600">
                  <a:solidFill>
                    <a:schemeClr val="tx1">
                      <a:lumMod val="75000"/>
                      <a:lumOff val="25000"/>
                    </a:schemeClr>
                  </a:solidFill>
                  <a:cs typeface="+mn-ea"/>
                  <a:sym typeface="+mn-lt"/>
                </a:rPr>
                <a:t>发布志愿者服务信息，也可以在此上销售与景点相关文旅小商品。</a:t>
              </a:r>
              <a:endParaRPr lang="zh-CN" altLang="en-US" sz="1600" dirty="0">
                <a:solidFill>
                  <a:schemeClr val="tx1">
                    <a:lumMod val="75000"/>
                    <a:lumOff val="25000"/>
                  </a:schemeClr>
                </a:solidFill>
                <a:cs typeface="+mn-ea"/>
                <a:sym typeface="+mn-lt"/>
              </a:endParaRPr>
            </a:p>
          </p:txBody>
        </p:sp>
        <p:sp>
          <p:nvSpPr>
            <p:cNvPr id="35" name="图形"/>
            <p:cNvSpPr txBox="1"/>
            <p:nvPr/>
          </p:nvSpPr>
          <p:spPr>
            <a:xfrm>
              <a:off x="2512" y="2686"/>
              <a:ext cx="5594" cy="628"/>
            </a:xfrm>
            <a:prstGeom prst="rect">
              <a:avLst/>
            </a:prstGeom>
            <a:noFill/>
          </p:spPr>
          <p:txBody>
            <a:bodyPr wrap="square" rtlCol="0">
              <a:spAutoFit/>
            </a:bodyPr>
            <a:lstStyle/>
            <a:p>
              <a:pPr algn="l"/>
              <a:r>
                <a:rPr lang="zh-CN" altLang="en-US" sz="2000" b="1">
                  <a:solidFill>
                    <a:schemeClr val="tx1">
                      <a:lumMod val="75000"/>
                      <a:lumOff val="25000"/>
                    </a:schemeClr>
                  </a:solidFill>
                  <a:cs typeface="+mn-ea"/>
                  <a:sym typeface="+mn-lt"/>
                </a:rPr>
                <a:t>文旅地（博物馆、乡村景点）</a:t>
              </a:r>
              <a:endParaRPr lang="zh-CN" altLang="en-US" sz="2000" b="1" dirty="0">
                <a:solidFill>
                  <a:schemeClr val="tx1">
                    <a:lumMod val="75000"/>
                    <a:lumOff val="25000"/>
                  </a:schemeClr>
                </a:solidFill>
                <a:cs typeface="+mn-ea"/>
                <a:sym typeface="+mn-lt"/>
              </a:endParaRPr>
            </a:p>
          </p:txBody>
        </p:sp>
        <p:sp>
          <p:nvSpPr>
            <p:cNvPr id="6" name="图形"/>
            <p:cNvSpPr txBox="1"/>
            <p:nvPr/>
          </p:nvSpPr>
          <p:spPr>
            <a:xfrm>
              <a:off x="2443" y="5507"/>
              <a:ext cx="7005" cy="725"/>
            </a:xfrm>
            <a:prstGeom prst="rect">
              <a:avLst/>
            </a:prstGeom>
            <a:noFill/>
          </p:spPr>
          <p:txBody>
            <a:bodyPr wrap="square" rtlCol="0">
              <a:spAutoFit/>
            </a:bodyPr>
            <a:lstStyle/>
            <a:p>
              <a:pPr>
                <a:lnSpc>
                  <a:spcPct val="150000"/>
                </a:lnSpc>
              </a:pPr>
              <a:r>
                <a:rPr lang="zh-CN" altLang="en-US" sz="1600">
                  <a:solidFill>
                    <a:schemeClr val="tx1">
                      <a:lumMod val="75000"/>
                      <a:lumOff val="25000"/>
                    </a:schemeClr>
                  </a:solidFill>
                  <a:cs typeface="+mn-ea"/>
                  <a:sym typeface="+mn-lt"/>
                </a:rPr>
                <a:t>大学生可以通过</a:t>
              </a:r>
              <a:r>
                <a:rPr lang="en-US" altLang="zh-CN" sz="1600">
                  <a:solidFill>
                    <a:schemeClr val="tx1">
                      <a:lumMod val="75000"/>
                      <a:lumOff val="25000"/>
                    </a:schemeClr>
                  </a:solidFill>
                  <a:cs typeface="+mn-ea"/>
                  <a:sym typeface="+mn-lt"/>
                </a:rPr>
                <a:t>app</a:t>
              </a:r>
              <a:r>
                <a:rPr lang="zh-CN" altLang="en-US" sz="1600">
                  <a:solidFill>
                    <a:schemeClr val="tx1">
                      <a:lumMod val="75000"/>
                      <a:lumOff val="25000"/>
                    </a:schemeClr>
                  </a:solidFill>
                  <a:cs typeface="+mn-ea"/>
                  <a:sym typeface="+mn-lt"/>
                </a:rPr>
                <a:t>寻找自己需要的志愿活动。</a:t>
              </a:r>
              <a:endParaRPr lang="zh-CN" altLang="en-US" sz="1600" dirty="0">
                <a:solidFill>
                  <a:schemeClr val="tx1">
                    <a:lumMod val="75000"/>
                    <a:lumOff val="25000"/>
                  </a:schemeClr>
                </a:solidFill>
                <a:cs typeface="+mn-ea"/>
                <a:sym typeface="+mn-lt"/>
              </a:endParaRPr>
            </a:p>
          </p:txBody>
        </p:sp>
        <p:sp>
          <p:nvSpPr>
            <p:cNvPr id="7" name="图形"/>
            <p:cNvSpPr txBox="1"/>
            <p:nvPr/>
          </p:nvSpPr>
          <p:spPr>
            <a:xfrm>
              <a:off x="2480" y="4984"/>
              <a:ext cx="5594" cy="628"/>
            </a:xfrm>
            <a:prstGeom prst="rect">
              <a:avLst/>
            </a:prstGeom>
            <a:noFill/>
          </p:spPr>
          <p:txBody>
            <a:bodyPr wrap="square" rtlCol="0">
              <a:spAutoFit/>
            </a:bodyPr>
            <a:lstStyle/>
            <a:p>
              <a:pPr algn="l"/>
              <a:r>
                <a:rPr lang="zh-CN" altLang="en-US" sz="2000" b="1">
                  <a:solidFill>
                    <a:schemeClr val="tx1">
                      <a:lumMod val="75000"/>
                      <a:lumOff val="25000"/>
                    </a:schemeClr>
                  </a:solidFill>
                  <a:effectLst/>
                  <a:cs typeface="+mn-ea"/>
                  <a:sym typeface="+mn-lt"/>
                </a:rPr>
                <a:t>大学生</a:t>
              </a:r>
              <a:endParaRPr lang="zh-CN" altLang="en-US" sz="2000" b="1" dirty="0">
                <a:solidFill>
                  <a:schemeClr val="tx1">
                    <a:lumMod val="75000"/>
                    <a:lumOff val="25000"/>
                  </a:schemeClr>
                </a:solidFill>
                <a:effectLst/>
                <a:cs typeface="+mn-ea"/>
                <a:sym typeface="+mn-lt"/>
              </a:endParaRPr>
            </a:p>
          </p:txBody>
        </p:sp>
        <p:sp>
          <p:nvSpPr>
            <p:cNvPr id="8" name="图形"/>
            <p:cNvSpPr txBox="1"/>
            <p:nvPr/>
          </p:nvSpPr>
          <p:spPr>
            <a:xfrm>
              <a:off x="2438" y="7805"/>
              <a:ext cx="7005" cy="1307"/>
            </a:xfrm>
            <a:prstGeom prst="rect">
              <a:avLst/>
            </a:prstGeom>
            <a:noFill/>
          </p:spPr>
          <p:txBody>
            <a:bodyPr wrap="square" rtlCol="0">
              <a:spAutoFit/>
            </a:bodyPr>
            <a:lstStyle/>
            <a:p>
              <a:pPr>
                <a:lnSpc>
                  <a:spcPct val="150000"/>
                </a:lnSpc>
              </a:pPr>
              <a:r>
                <a:rPr lang="zh-CN" altLang="en-US" sz="1600">
                  <a:solidFill>
                    <a:schemeClr val="tx1">
                      <a:lumMod val="75000"/>
                      <a:lumOff val="25000"/>
                    </a:schemeClr>
                  </a:solidFill>
                  <a:cs typeface="+mn-ea"/>
                  <a:sym typeface="+mn-lt"/>
                </a:rPr>
                <a:t>游客可以通过</a:t>
              </a:r>
              <a:r>
                <a:rPr lang="en-US" altLang="zh-CN" sz="1600">
                  <a:solidFill>
                    <a:schemeClr val="tx1">
                      <a:lumMod val="75000"/>
                      <a:lumOff val="25000"/>
                    </a:schemeClr>
                  </a:solidFill>
                  <a:cs typeface="+mn-ea"/>
                  <a:sym typeface="+mn-lt"/>
                </a:rPr>
                <a:t>app</a:t>
              </a:r>
              <a:r>
                <a:rPr lang="zh-CN" altLang="en-US" sz="1600">
                  <a:solidFill>
                    <a:schemeClr val="tx1">
                      <a:lumMod val="75000"/>
                      <a:lumOff val="25000"/>
                    </a:schemeClr>
                  </a:solidFill>
                  <a:cs typeface="+mn-ea"/>
                  <a:sym typeface="+mn-lt"/>
                </a:rPr>
                <a:t>获得相关景点的信息，选择自己心仪的文旅商品快递回家。</a:t>
              </a:r>
              <a:endParaRPr lang="zh-CN" altLang="en-US" sz="1600" dirty="0">
                <a:solidFill>
                  <a:schemeClr val="tx1">
                    <a:lumMod val="75000"/>
                    <a:lumOff val="25000"/>
                  </a:schemeClr>
                </a:solidFill>
                <a:cs typeface="+mn-ea"/>
                <a:sym typeface="+mn-lt"/>
              </a:endParaRPr>
            </a:p>
          </p:txBody>
        </p:sp>
        <p:sp>
          <p:nvSpPr>
            <p:cNvPr id="10" name="图形"/>
            <p:cNvSpPr txBox="1"/>
            <p:nvPr/>
          </p:nvSpPr>
          <p:spPr>
            <a:xfrm>
              <a:off x="2475" y="7282"/>
              <a:ext cx="5594" cy="628"/>
            </a:xfrm>
            <a:prstGeom prst="rect">
              <a:avLst/>
            </a:prstGeom>
            <a:noFill/>
          </p:spPr>
          <p:txBody>
            <a:bodyPr wrap="square" rtlCol="0">
              <a:spAutoFit/>
            </a:bodyPr>
            <a:lstStyle/>
            <a:p>
              <a:pPr algn="l"/>
              <a:r>
                <a:rPr lang="zh-CN" altLang="en-US" sz="2000" b="1">
                  <a:solidFill>
                    <a:schemeClr val="tx1">
                      <a:lumMod val="75000"/>
                      <a:lumOff val="25000"/>
                    </a:schemeClr>
                  </a:solidFill>
                  <a:effectLst/>
                  <a:cs typeface="+mn-ea"/>
                  <a:sym typeface="+mn-lt"/>
                </a:rPr>
                <a:t>游客</a:t>
              </a:r>
              <a:endParaRPr lang="zh-CN" altLang="en-US" sz="2000" b="1" dirty="0">
                <a:solidFill>
                  <a:schemeClr val="tx1">
                    <a:lumMod val="75000"/>
                    <a:lumOff val="25000"/>
                  </a:schemeClr>
                </a:solidFill>
                <a:effectLst/>
                <a:cs typeface="+mn-ea"/>
                <a:sym typeface="+mn-lt"/>
              </a:endParaRPr>
            </a:p>
          </p:txBody>
        </p:sp>
      </p:grpSp>
      <p:sp>
        <p:nvSpPr>
          <p:cNvPr id="2" name="文本框 1"/>
          <p:cNvSpPr txBox="1"/>
          <p:nvPr/>
        </p:nvSpPr>
        <p:spPr>
          <a:xfrm>
            <a:off x="6336030" y="2571115"/>
            <a:ext cx="5222240" cy="1630045"/>
          </a:xfrm>
          <a:prstGeom prst="rect">
            <a:avLst/>
          </a:prstGeom>
          <a:noFill/>
        </p:spPr>
        <p:txBody>
          <a:bodyPr wrap="square" rtlCol="0">
            <a:spAutoFit/>
          </a:bodyPr>
          <a:p>
            <a:r>
              <a:rPr lang="en-US" altLang="zh-CN" sz="2000"/>
              <a:t>       app</a:t>
            </a:r>
            <a:r>
              <a:rPr lang="zh-CN" altLang="en-US" sz="2000"/>
              <a:t>将大学生党建实践信息化系统、智慧乡村文博实践云平台、智慧乡村产业发展派单平台、企业文化共享服务平台多种平台结合起来，为博物馆与乡村、大学生、游客三种群体服务，最终产品为一款平台式APP。</a:t>
            </a:r>
            <a:endParaRPr lang="zh-CN" altLang="en-US" sz="2000"/>
          </a:p>
        </p:txBody>
      </p:sp>
      <p:sp>
        <p:nvSpPr>
          <p:cNvPr id="12" name="图形"/>
          <p:cNvSpPr txBox="1"/>
          <p:nvPr/>
        </p:nvSpPr>
        <p:spPr>
          <a:xfrm>
            <a:off x="361950" y="624205"/>
            <a:ext cx="3359785" cy="521970"/>
          </a:xfrm>
          <a:prstGeom prst="rect">
            <a:avLst/>
          </a:prstGeom>
          <a:solidFill>
            <a:schemeClr val="bg1"/>
          </a:solidFill>
          <a:ln w="9525">
            <a:noFill/>
          </a:ln>
        </p:spPr>
        <p:txBody>
          <a:bodyPr wrap="square" anchor="t" anchorCtr="0">
            <a:spAutoFit/>
          </a:bodyPr>
          <a:p>
            <a:pPr algn="ctr"/>
            <a:r>
              <a:rPr lang="zh-CN" altLang="en-US" sz="2800" b="1">
                <a:solidFill>
                  <a:srgbClr val="0070C0"/>
                </a:solidFill>
                <a:cs typeface="+mn-ea"/>
                <a:sym typeface="+mn-lt"/>
              </a:rPr>
              <a:t>要实现的功能</a:t>
            </a:r>
            <a:endParaRPr lang="zh-CN" altLang="en-US" sz="2800" b="1">
              <a:solidFill>
                <a:srgbClr val="0070C0"/>
              </a:solidFill>
              <a:cs typeface="+mn-ea"/>
              <a:sym typeface="+mn-lt"/>
            </a:endParaRPr>
          </a:p>
        </p:txBody>
      </p:sp>
    </p:spTree>
    <p:custDataLst>
      <p:tags r:id="rId1"/>
    </p:custDataLst>
  </p:cSld>
  <p:clrMapOvr>
    <a:masterClrMapping/>
  </p:clrMapOvr>
  <p:transition>
    <p:split orient="vert" dir="in"/>
  </p:transition>
  <p:timing>
    <p:tnLst>
      <p:par>
        <p:cTn id="1" dur="indefinite" restart="never" nodeType="tmRoot"/>
      </p:par>
    </p:tnLst>
    <p:bldLst>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54635" y="984250"/>
            <a:ext cx="8794115" cy="5496560"/>
          </a:xfrm>
          <a:prstGeom prst="rect">
            <a:avLst/>
          </a:prstGeom>
        </p:spPr>
      </p:pic>
      <p:sp>
        <p:nvSpPr>
          <p:cNvPr id="3" name="文本框 2"/>
          <p:cNvSpPr txBox="1"/>
          <p:nvPr/>
        </p:nvSpPr>
        <p:spPr>
          <a:xfrm>
            <a:off x="512445" y="471170"/>
            <a:ext cx="3342640" cy="521970"/>
          </a:xfrm>
          <a:prstGeom prst="rect">
            <a:avLst/>
          </a:prstGeom>
          <a:solidFill>
            <a:schemeClr val="bg1"/>
          </a:solidFill>
        </p:spPr>
        <p:txBody>
          <a:bodyPr wrap="square" rtlCol="0">
            <a:spAutoFit/>
          </a:bodyPr>
          <a:p>
            <a:r>
              <a:rPr lang="zh-CN" altLang="en-US" sz="2800">
                <a:solidFill>
                  <a:srgbClr val="0070C0"/>
                </a:solidFill>
                <a:effectLst>
                  <a:outerShdw blurRad="38100" dist="19050" dir="2700000" algn="tl" rotWithShape="0">
                    <a:schemeClr val="dk1">
                      <a:alpha val="40000"/>
                    </a:schemeClr>
                  </a:outerShdw>
                </a:effectLst>
              </a:rPr>
              <a:t>APP模块框架</a:t>
            </a:r>
            <a:endParaRPr lang="zh-CN" altLang="en-US" sz="2800">
              <a:solidFill>
                <a:srgbClr val="0070C0"/>
              </a:solidFill>
              <a:effectLst>
                <a:outerShdw blurRad="38100" dist="19050" dir="2700000" algn="tl" rotWithShape="0">
                  <a:schemeClr val="dk1">
                    <a:alpha val="40000"/>
                  </a:schemeClr>
                </a:outerShdw>
              </a:effectLst>
            </a:endParaRPr>
          </a:p>
        </p:txBody>
      </p:sp>
      <p:sp>
        <p:nvSpPr>
          <p:cNvPr id="4" name="文本框 3"/>
          <p:cNvSpPr txBox="1"/>
          <p:nvPr/>
        </p:nvSpPr>
        <p:spPr>
          <a:xfrm>
            <a:off x="4862830" y="1487805"/>
            <a:ext cx="5916295" cy="368300"/>
          </a:xfrm>
          <a:prstGeom prst="rect">
            <a:avLst/>
          </a:prstGeom>
          <a:noFill/>
        </p:spPr>
        <p:txBody>
          <a:bodyPr wrap="square" rtlCol="0">
            <a:spAutoFit/>
          </a:bodyPr>
          <a:p>
            <a:r>
              <a:rPr lang="zh-CN" altLang="en-US">
                <a:sym typeface="+mn-ea"/>
              </a:rPr>
              <a:t>【正常版】首页（推荐，关注）-消息-商城-博青秀-我的</a:t>
            </a:r>
            <a:endParaRPr lang="zh-CN" altLang="en-US"/>
          </a:p>
        </p:txBody>
      </p:sp>
      <p:sp>
        <p:nvSpPr>
          <p:cNvPr id="5" name="文本框 4"/>
          <p:cNvSpPr txBox="1"/>
          <p:nvPr/>
        </p:nvSpPr>
        <p:spPr>
          <a:xfrm>
            <a:off x="6137275" y="2837815"/>
            <a:ext cx="5914390" cy="368300"/>
          </a:xfrm>
          <a:prstGeom prst="rect">
            <a:avLst/>
          </a:prstGeom>
          <a:noFill/>
        </p:spPr>
        <p:txBody>
          <a:bodyPr wrap="square" rtlCol="0">
            <a:spAutoFit/>
          </a:bodyPr>
          <a:p>
            <a:r>
              <a:rPr lang="zh-CN" altLang="en-US">
                <a:sym typeface="+mn-ea"/>
              </a:rPr>
              <a:t>【大学生】首页（推荐，关注）-消息-签到-博青秀-我的</a:t>
            </a:r>
            <a:endParaRPr lang="zh-CN" altLang="en-US"/>
          </a:p>
        </p:txBody>
      </p:sp>
      <p:sp>
        <p:nvSpPr>
          <p:cNvPr id="6" name="文本框 5"/>
          <p:cNvSpPr txBox="1"/>
          <p:nvPr/>
        </p:nvSpPr>
        <p:spPr>
          <a:xfrm>
            <a:off x="7505065" y="3905250"/>
            <a:ext cx="4244340" cy="645160"/>
          </a:xfrm>
          <a:prstGeom prst="rect">
            <a:avLst/>
          </a:prstGeom>
          <a:noFill/>
        </p:spPr>
        <p:txBody>
          <a:bodyPr wrap="square" rtlCol="0">
            <a:spAutoFit/>
          </a:bodyPr>
          <a:p>
            <a:r>
              <a:rPr lang="zh-CN" altLang="en-US">
                <a:sym typeface="+mn-ea"/>
              </a:rPr>
              <a:t>【商家】首页（推荐，关注）-博青秀（发作品）-订单-消息-我的</a:t>
            </a:r>
            <a:endParaRPr lang="zh-CN" altLang="en-US"/>
          </a:p>
        </p:txBody>
      </p:sp>
    </p:spTree>
    <p:custDataLst>
      <p:tags r:id="rId2"/>
    </p:custDataLst>
  </p:cSld>
  <p:clrMapOvr>
    <a:masterClrMapping/>
  </p:clrMapOvr>
  <p:transition>
    <p:comb/>
  </p:transition>
  <p:timing>
    <p:tnLst>
      <p:par>
        <p:cTn id="1" dur="indefinite" restart="never" nodeType="tmRoot"/>
      </p:par>
    </p:tnLst>
  </p:timing>
</p:sld>
</file>

<file path=ppt/tags/tag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BEAUTIFY_FLAG" val="#wm#"/>
  <p:tag name="KSO_WM_TEMPLATE_CATEGORY" val="custom"/>
  <p:tag name="KSO_WM_TEMPLATE_INDEX" val="20205081"/>
</p:tagLst>
</file>

<file path=ppt/tags/tag12.xml><?xml version="1.0" encoding="utf-8"?>
<p:tagLst xmlns:p="http://schemas.openxmlformats.org/presentationml/2006/main">
  <p:tag name="KSO_WM_BEAUTIFY_FLAG" val="#wm#"/>
  <p:tag name="KSO_WM_TEMPLATE_CATEGORY" val="custom"/>
  <p:tag name="KSO_WM_TEMPLATE_INDEX" val="20205081"/>
</p:tagLst>
</file>

<file path=ppt/tags/tag13.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BEAUTIFY_FLAG" val="#wm#"/>
  <p:tag name="KSO_WM_TEMPLATE_CATEGORY" val="custom"/>
  <p:tag name="KSO_WM_TEMPLATE_INDEX" val="20205081"/>
</p:tagLst>
</file>

<file path=ppt/tags/tag15.xml><?xml version="1.0" encoding="utf-8"?>
<p:tagLst xmlns:p="http://schemas.openxmlformats.org/presentationml/2006/main">
  <p:tag name="KSO_WM_BEAUTIFY_FLAG" val="#wm#"/>
  <p:tag name="KSO_WM_TEMPLATE_CATEGORY" val="custom"/>
  <p:tag name="KSO_WM_TEMPLATE_INDEX" val="20205081"/>
</p:tagLst>
</file>

<file path=ppt/tags/tag16.xml><?xml version="1.0" encoding="utf-8"?>
<p:tagLst xmlns:p="http://schemas.openxmlformats.org/presentationml/2006/main">
  <p:tag name="KSO_WM_BEAUTIFY_FLAG" val="#wm#"/>
  <p:tag name="KSO_WM_TEMPLATE_CATEGORY" val="custom"/>
  <p:tag name="KSO_WM_TEMPLATE_INDEX" val="20205081"/>
</p:tagLst>
</file>

<file path=ppt/tags/tag17.xml><?xml version="1.0" encoding="utf-8"?>
<p:tagLst xmlns:p="http://schemas.openxmlformats.org/presentationml/2006/main">
  <p:tag name="KSO_WM_BEAUTIFY_FLAG" val="#wm#"/>
  <p:tag name="KSO_WM_TEMPLATE_CATEGORY" val="custom"/>
  <p:tag name="KSO_WM_TEMPLATE_INDEX" val="20205081"/>
</p:tagLst>
</file>

<file path=ppt/tags/tag18.xml><?xml version="1.0" encoding="utf-8"?>
<p:tagLst xmlns:p="http://schemas.openxmlformats.org/presentationml/2006/main">
  <p:tag name="KSO_WM_UNIT_TABLE_BEAUTIFY" val="smartTable{a9db2c30-aff9-497d-bd4b-5688e8d7e536}"/>
  <p:tag name="TABLE_ENDDRAG_ORIGIN_RECT" val="943*457"/>
  <p:tag name="TABLE_ENDDRAG_RECT" val="8*46*943*457"/>
</p:tagLst>
</file>

<file path=ppt/tags/tag19.xml><?xml version="1.0" encoding="utf-8"?>
<p:tagLst xmlns:p="http://schemas.openxmlformats.org/presentationml/2006/main">
  <p:tag name="KSO_WM_BEAUTIFY_FLAG" val="#wm#"/>
  <p:tag name="KSO_WM_TEMPLATE_CATEGORY" val="custom"/>
  <p:tag name="KSO_WM_TEMPLATE_INDEX" val="20205081"/>
</p:tagLst>
</file>

<file path=ppt/tags/tag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p="http://schemas.openxmlformats.org/presentationml/2006/main">
  <p:tag name="KSO_WM_BEAUTIFY_FLAG" val="#wm#"/>
  <p:tag name="KSO_WM_TEMPLATE_CATEGORY" val="custom"/>
  <p:tag name="KSO_WM_TEMPLATE_INDEX" val="20205081"/>
</p:tagLst>
</file>

<file path=ppt/tags/tag21.xml><?xml version="1.0" encoding="utf-8"?>
<p:tagLst xmlns:p="http://schemas.openxmlformats.org/presentationml/2006/main">
  <p:tag name="KSO_WM_BEAUTIFY_FLAG" val="#wm#"/>
  <p:tag name="KSO_WM_TEMPLATE_CATEGORY" val="custom"/>
  <p:tag name="KSO_WM_TEMPLATE_INDEX" val="20205081"/>
</p:tagLst>
</file>

<file path=ppt/tags/tag22.xml><?xml version="1.0" encoding="utf-8"?>
<p:tagLst xmlns:p="http://schemas.openxmlformats.org/presentationml/2006/main">
  <p:tag name="COMMONDATA" val="eyJoZGlkIjoiYzQ0OTllZjEzNmE0ZDU0YzJmOGQ2NzlkMDJhNDQ5NmYifQ=="/>
  <p:tag name="KSO_WPP_MARK_KEY" val="133996ca-5edf-4d94-afd3-6eb9f32d4f58"/>
</p:tagLst>
</file>

<file path=ppt/tags/tag3.xml><?xml version="1.0" encoding="utf-8"?>
<p:tagLst xmlns:p="http://schemas.openxmlformats.org/presentationml/2006/main">
  <p:tag name="KSO_WM_BEAUTIFY_FLAG" val="#wm#"/>
  <p:tag name="KSO_WM_TEMPLATE_CATEGORY" val="custom"/>
  <p:tag name="KSO_WM_TEMPLATE_INDEX" val="20205081"/>
</p:tagLst>
</file>

<file path=ppt/tags/tag4.xml><?xml version="1.0" encoding="utf-8"?>
<p:tagLst xmlns:p="http://schemas.openxmlformats.org/presentationml/2006/main">
  <p:tag name="KSO_WM_BEAUTIFY_FLAG" val="#wm#"/>
  <p:tag name="KSO_WM_TEMPLATE_CATEGORY" val="custom"/>
  <p:tag name="KSO_WM_TEMPLATE_INDEX" val="20205081"/>
</p:tagLst>
</file>

<file path=ppt/tags/tag5.xml><?xml version="1.0" encoding="utf-8"?>
<p:tagLst xmlns:p="http://schemas.openxmlformats.org/presentationml/2006/main">
  <p:tag name="KSO_WM_BEAUTIFY_FLAG" val="#wm#"/>
  <p:tag name="KSO_WM_TEMPLATE_CATEGORY" val="custom"/>
  <p:tag name="KSO_WM_TEMPLATE_INDEX" val="20205081"/>
</p:tagLst>
</file>

<file path=ppt/tags/tag6.xml><?xml version="1.0" encoding="utf-8"?>
<p:tagLst xmlns:p="http://schemas.openxmlformats.org/presentationml/2006/main">
  <p:tag name="KSO_WM_UNIT_PLACING_PICTURE_USER_VIEWPORT" val="{&quot;height&quot;:23400,&quot;width&quot;:10800}"/>
</p:tagLst>
</file>

<file path=ppt/tags/tag7.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第一PPT，www.1ppt.com">
  <a:themeElements>
    <a:clrScheme name="自定义 441">
      <a:dk1>
        <a:srgbClr val="000000"/>
      </a:dk1>
      <a:lt1>
        <a:srgbClr val="FFFFFF"/>
      </a:lt1>
      <a:dk2>
        <a:srgbClr val="0F1423"/>
      </a:dk2>
      <a:lt2>
        <a:srgbClr val="FFFFFF"/>
      </a:lt2>
      <a:accent1>
        <a:srgbClr val="DDC367"/>
      </a:accent1>
      <a:accent2>
        <a:srgbClr val="3F3F3F"/>
      </a:accent2>
      <a:accent3>
        <a:srgbClr val="DDC367"/>
      </a:accent3>
      <a:accent4>
        <a:srgbClr val="3F3F3F"/>
      </a:accent4>
      <a:accent5>
        <a:srgbClr val="DDC367"/>
      </a:accent5>
      <a:accent6>
        <a:srgbClr val="3F3F3F"/>
      </a:accent6>
      <a:hlink>
        <a:srgbClr val="DDC367"/>
      </a:hlink>
      <a:folHlink>
        <a:srgbClr val="3F3F3F"/>
      </a:folHlink>
    </a:clrScheme>
    <a:fontScheme name="iolprdsx">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2321</Words>
  <Application>WPS 演示</Application>
  <PresentationFormat>自定义</PresentationFormat>
  <Paragraphs>238</Paragraphs>
  <Slides>18</Slides>
  <Notes>1</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18</vt:i4>
      </vt:variant>
    </vt:vector>
  </HeadingPairs>
  <TitlesOfParts>
    <vt:vector size="34" baseType="lpstr">
      <vt:lpstr>Arial</vt:lpstr>
      <vt:lpstr>宋体</vt:lpstr>
      <vt:lpstr>Wingdings</vt:lpstr>
      <vt:lpstr>微软雅黑</vt:lpstr>
      <vt:lpstr>Wingdings</vt:lpstr>
      <vt:lpstr>字魂58号-创中黑</vt:lpstr>
      <vt:lpstr>黑体</vt:lpstr>
      <vt:lpstr>思源宋体</vt:lpstr>
      <vt:lpstr>Calibri</vt:lpstr>
      <vt:lpstr>华文彩云</vt:lpstr>
      <vt:lpstr>幼圆</vt:lpstr>
      <vt:lpstr>Arial Unicode MS</vt:lpstr>
      <vt:lpstr>等线</vt:lpstr>
      <vt:lpstr>Times New Roman</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工作汇报</dc:title>
  <dc:creator>第一PPT</dc:creator>
  <cp:keywords>www.1ppt.com</cp:keywords>
  <dc:description>www.1ppt.com</dc:description>
  <cp:lastModifiedBy>流年</cp:lastModifiedBy>
  <cp:revision>275</cp:revision>
  <dcterms:created xsi:type="dcterms:W3CDTF">2019-06-19T02:08:00Z</dcterms:created>
  <dcterms:modified xsi:type="dcterms:W3CDTF">2022-10-14T00:35:13Z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KSOSaveFontToCloudKey">
    <vt:lpwstr>212913176_cloud</vt:lpwstr>
  </property>
  <property fmtid="{D5CDD505-2E9C-101B-9397-08002B2CF9AE}" pid="4" name="ICV">
    <vt:lpwstr>34A87A8623BA4D7C8FEEAA3B5DA9FDE1</vt:lpwstr>
  </property>
</Properties>
</file>